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70" r:id="rId5"/>
    <p:sldId id="273" r:id="rId6"/>
    <p:sldId id="260" r:id="rId7"/>
    <p:sldId id="262" r:id="rId8"/>
    <p:sldId id="274" r:id="rId9"/>
    <p:sldId id="264" r:id="rId10"/>
    <p:sldId id="275" r:id="rId11"/>
    <p:sldId id="265" r:id="rId12"/>
    <p:sldId id="263" r:id="rId13"/>
    <p:sldId id="266" r:id="rId14"/>
    <p:sldId id="27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D5E"/>
    <a:srgbClr val="2B5E73"/>
    <a:srgbClr val="1D3F4C"/>
    <a:srgbClr val="152C3A"/>
    <a:srgbClr val="265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5EEA2-F370-44BD-B283-2DA26C32A09E}" v="209" dt="2025-10-03T20:28:07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AE7EE-4888-4B2E-994E-FFF00FB9DE3B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B46A5-9605-427B-80E2-B87526E066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9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1F61C-2783-369E-8F98-A1E604633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65F2E-51DC-7205-E7D7-9D27A23FF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12462-5180-B76C-DB39-CF987F66A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4F955-6D09-CF10-9735-A0987E4EB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277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10290-BB4C-E43E-EE76-4270068A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C91FF-1C26-D959-77B7-D9CC05CFE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B1E8F0-625A-42CA-BD7F-A54F7D074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FC4F-5342-9B5B-8F6F-2531CC780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64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84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8C3E-D7D9-1CA9-B1F0-D759742CE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22048-6281-FD02-61D9-67833C351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91F7A-F459-07E6-294F-A2D546727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9C845-A155-E6E9-0378-27582AE96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029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2A06-DF16-6538-0577-2DB1F7BC6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3A8CA2-B1F7-26BB-2221-3BBA6DBA3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4F069-920C-E70C-4AC9-22949D6F0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85B9F-BA6E-D30C-EA37-6F0852F4F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24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EBCC-91E4-FE55-3FE8-6FF3DC198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BD366-8E18-A48C-D00C-DD029D2BB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2C5F6-5CD2-7B60-C96B-DF9F79C38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FFCD1-CF96-3EB5-98C3-5EFE7B761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45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65326-6FA0-5525-1D07-C9C7EE9E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BDE8D-B6AF-CB63-6BEB-4E0581115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1872C-BC5B-6D12-457F-71DED98FE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C9DB2-4CD5-2F6D-4982-9F35A8FC1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83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9AB6-AE88-6F02-3D03-FB853BD53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A33B5C-3AEA-8571-F606-920911603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90A5A-8532-EDCB-2A8B-CB4DA556D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CABF6-DF83-A0C7-883B-68164A30B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4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700E-BD4D-B312-BD73-D05699D8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00FBA-460D-722E-49E3-EBBB46925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5EBFF-3B42-CE0C-2BDF-AA4EDC069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5760-8D8D-0D6E-3DB7-C054688FC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749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C43B-FCE5-1EDD-08AB-4F6D749B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8A6C03-78C4-E103-9AB1-82A34398B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F47E3-1A2F-B622-C3D5-E4DCBB003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C957-47FF-ADDC-EF0D-FA64F74C2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46A5-9605-427B-80E2-B87526E0661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66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6FA0-95A9-8850-41F7-6DA33087D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F5ACE-0502-E457-833A-33F6C845B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15662-E3F0-6F86-C4C6-ADE8E8A5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BE2C5-F0E9-14D7-5576-B1D801B6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A8A03-5268-30FC-3A07-135A4408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52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C1C5-AC5A-EC54-9339-40977756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DF9C7-8B04-7F2C-B15C-1992C3BF5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0037B-4DE7-BF73-E5E0-F554C47E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81E96-78FB-C2B9-1D56-8C0FBE61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1CC57-A326-2E71-E96D-CAB9FCC5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87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6E5BE-4F1A-4A23-F958-8EC626E88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1E590-E021-F7AB-5B1F-467D68393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8B3ED-2F34-6E6D-1EAF-7D92EEBD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492BE-6EDD-F988-4480-603B9A8D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7DB25-0B8F-CB23-C94D-8D002614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31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E865-9159-D93E-1818-8380D013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15457-917C-9455-298B-933DB109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B0946-D021-9F35-1315-01A77771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1D865-63D4-895A-0FF6-122B93C5F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FCEAE-8212-5CDD-E549-DD94488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97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8F84-290C-5357-0294-1C6B6732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2B117-85A5-1B66-029A-49F38BE61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79CC0-F78F-CFFE-4729-DA64C5F3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9C1CB-F393-4BC9-F88E-14F26EE7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92C90-0CAE-FD50-E97B-2878BF92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084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7B76-5A53-08E3-0108-E2737AB8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2FB25-B3FF-DDC0-F415-B3547E61D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59AD1-197E-67C0-82B6-1FFC24A75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FCF31-B67F-1AAE-2ADE-6362297D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66147-87A1-08EC-BCA2-34DC0C88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3690A-65E3-791F-4BB6-73472A4C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68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EF34-24D0-0BA2-4D0E-58BFE5B5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08614-7964-C8FD-062B-884B7B0CE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87D02-A1B3-5A08-C10B-F703A55F0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C42C3-B88B-AF61-94F9-BB70DFA44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B84EE-D949-E0C9-EC13-274EE7A57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C37A8-28C3-77DF-EE74-B65A3776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38EC2-D4C3-BB8D-E293-917AFFD2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8EAE2-8976-1CCF-30D5-B21546D2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78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AEFD-494E-11A7-6048-80E53E87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3E65A-454C-E6AF-40D4-CDF6C1F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355E1-7C10-0503-1BAA-8C19A050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30284-498B-072D-FF49-CA74C7B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85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12CA6-A50F-1C6F-EFC5-2229ADE7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95283-ADDA-51AE-9DD4-512F98FF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94728-C9D9-055E-41A7-043C0B5A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89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57F3-19A0-6A3B-7975-099E9510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5E62E-A28F-9EAF-E428-27BEC124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9E9BB-1DF9-2585-1DBE-61E8CF41F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8CFE9-33FA-4EF3-8AF3-366CAE56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32C7B-6889-5D39-AAF0-EA1FC45D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86B2B-DA62-8606-2597-75B239AE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6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984F-1ACF-A295-2262-4E03EA971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46A56-6657-4EC7-2337-0FC287C4B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56AE4-2F08-2EDB-E3CD-81F5793B6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9FAB8-F1D8-7FB0-5CAB-0D3B518A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89843-E4EF-5066-81E2-540ED758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5DC04-E8AF-5572-2C61-DC289759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56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9B30D6-7FA8-5562-82E0-ACFF195E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C52DC-DB52-7A56-1907-6DD6AE73D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24C92-4CBE-9243-1C78-12F92051C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A0B8F-DA9B-4F52-B6D2-C58DBC550407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D1CD9-6D11-D064-3992-3AB5C785A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4864-D9BC-ACDE-5724-E7A82745F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F5C7E3-ACFB-4621-AC17-0C5A6D702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00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4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sv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BA0B6-C353-692D-75D0-30CB41884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E13561F-6265-8458-B7E8-05405C6862D3}"/>
              </a:ext>
            </a:extLst>
          </p:cNvPr>
          <p:cNvSpPr txBox="1"/>
          <p:nvPr/>
        </p:nvSpPr>
        <p:spPr>
          <a:xfrm>
            <a:off x="1853968" y="4805144"/>
            <a:ext cx="5156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6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 descr="A group of animals on grass&#10;&#10;AI-generated content may be incorrect.">
            <a:extLst>
              <a:ext uri="{FF2B5EF4-FFF2-40B4-BE49-F238E27FC236}">
                <a16:creationId xmlns:a16="http://schemas.microsoft.com/office/drawing/2014/main" id="{319A7F12-902E-9552-95A1-019CD55A3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0" b="342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F672C52-6923-FFA1-0B7D-36FAEF7609B9}"/>
              </a:ext>
            </a:extLst>
          </p:cNvPr>
          <p:cNvSpPr/>
          <p:nvPr/>
        </p:nvSpPr>
        <p:spPr>
          <a:xfrm>
            <a:off x="1" y="3750070"/>
            <a:ext cx="12192000" cy="3107931"/>
          </a:xfrm>
          <a:custGeom>
            <a:avLst/>
            <a:gdLst/>
            <a:ahLst/>
            <a:cxnLst/>
            <a:rect l="l" t="t" r="r" b="b"/>
            <a:pathLst>
              <a:path w="12192000" h="3107931">
                <a:moveTo>
                  <a:pt x="2571367" y="1365778"/>
                </a:moveTo>
                <a:cubicBezTo>
                  <a:pt x="2577878" y="1378180"/>
                  <a:pt x="2588110" y="1406706"/>
                  <a:pt x="2602063" y="1451354"/>
                </a:cubicBezTo>
                <a:cubicBezTo>
                  <a:pt x="2616326" y="1497553"/>
                  <a:pt x="2623457" y="1525768"/>
                  <a:pt x="2623457" y="1536000"/>
                </a:cubicBezTo>
                <a:cubicBezTo>
                  <a:pt x="2623457" y="1538791"/>
                  <a:pt x="2623147" y="1540961"/>
                  <a:pt x="2622527" y="1542511"/>
                </a:cubicBezTo>
                <a:cubicBezTo>
                  <a:pt x="2620356" y="1547472"/>
                  <a:pt x="2609040" y="1549953"/>
                  <a:pt x="2588575" y="1549953"/>
                </a:cubicBezTo>
                <a:cubicBezTo>
                  <a:pt x="2566562" y="1549953"/>
                  <a:pt x="2550748" y="1549643"/>
                  <a:pt x="2541136" y="1549023"/>
                </a:cubicBezTo>
                <a:cubicBezTo>
                  <a:pt x="2522533" y="1548402"/>
                  <a:pt x="2513231" y="1545302"/>
                  <a:pt x="2513231" y="1539721"/>
                </a:cubicBezTo>
                <a:cubicBezTo>
                  <a:pt x="2513231" y="1531349"/>
                  <a:pt x="2521603" y="1502979"/>
                  <a:pt x="2538346" y="1454610"/>
                </a:cubicBezTo>
                <a:cubicBezTo>
                  <a:pt x="2553849" y="1409031"/>
                  <a:pt x="2564856" y="1379420"/>
                  <a:pt x="2571367" y="1365778"/>
                </a:cubicBezTo>
                <a:close/>
                <a:moveTo>
                  <a:pt x="6059638" y="1304851"/>
                </a:moveTo>
                <a:cubicBezTo>
                  <a:pt x="6105526" y="1304851"/>
                  <a:pt x="6143199" y="1321905"/>
                  <a:pt x="6172654" y="1356011"/>
                </a:cubicBezTo>
                <a:cubicBezTo>
                  <a:pt x="6200869" y="1388567"/>
                  <a:pt x="6214977" y="1428100"/>
                  <a:pt x="6214977" y="1474609"/>
                </a:cubicBezTo>
                <a:cubicBezTo>
                  <a:pt x="6214977" y="1518947"/>
                  <a:pt x="6200405" y="1557859"/>
                  <a:pt x="6171259" y="1591346"/>
                </a:cubicBezTo>
                <a:cubicBezTo>
                  <a:pt x="6140563" y="1626382"/>
                  <a:pt x="6103356" y="1643901"/>
                  <a:pt x="6059638" y="1643901"/>
                </a:cubicBezTo>
                <a:cubicBezTo>
                  <a:pt x="6012819" y="1643901"/>
                  <a:pt x="5974837" y="1627312"/>
                  <a:pt x="5945691" y="1594136"/>
                </a:cubicBezTo>
                <a:cubicBezTo>
                  <a:pt x="5918096" y="1562510"/>
                  <a:pt x="5904298" y="1522978"/>
                  <a:pt x="5904298" y="1475539"/>
                </a:cubicBezTo>
                <a:cubicBezTo>
                  <a:pt x="5904298" y="1431200"/>
                  <a:pt x="5919026" y="1391978"/>
                  <a:pt x="5948482" y="1357871"/>
                </a:cubicBezTo>
                <a:cubicBezTo>
                  <a:pt x="5978867" y="1322525"/>
                  <a:pt x="6015919" y="1304851"/>
                  <a:pt x="6059638" y="1304851"/>
                </a:cubicBezTo>
                <a:close/>
                <a:moveTo>
                  <a:pt x="3935563" y="1304851"/>
                </a:moveTo>
                <a:cubicBezTo>
                  <a:pt x="3981452" y="1304851"/>
                  <a:pt x="4019124" y="1321905"/>
                  <a:pt x="4048580" y="1356011"/>
                </a:cubicBezTo>
                <a:cubicBezTo>
                  <a:pt x="4076795" y="1388567"/>
                  <a:pt x="4090902" y="1428100"/>
                  <a:pt x="4090902" y="1474609"/>
                </a:cubicBezTo>
                <a:cubicBezTo>
                  <a:pt x="4090902" y="1518947"/>
                  <a:pt x="4076330" y="1557859"/>
                  <a:pt x="4047184" y="1591346"/>
                </a:cubicBezTo>
                <a:cubicBezTo>
                  <a:pt x="4016488" y="1626382"/>
                  <a:pt x="3979281" y="1643901"/>
                  <a:pt x="3935563" y="1643901"/>
                </a:cubicBezTo>
                <a:cubicBezTo>
                  <a:pt x="3888744" y="1643901"/>
                  <a:pt x="3850762" y="1627312"/>
                  <a:pt x="3821616" y="1594136"/>
                </a:cubicBezTo>
                <a:cubicBezTo>
                  <a:pt x="3794021" y="1562510"/>
                  <a:pt x="3780224" y="1522978"/>
                  <a:pt x="3780224" y="1475539"/>
                </a:cubicBezTo>
                <a:cubicBezTo>
                  <a:pt x="3780224" y="1431200"/>
                  <a:pt x="3794951" y="1391978"/>
                  <a:pt x="3824407" y="1357871"/>
                </a:cubicBezTo>
                <a:cubicBezTo>
                  <a:pt x="3854793" y="1322525"/>
                  <a:pt x="3891845" y="1304851"/>
                  <a:pt x="3935563" y="1304851"/>
                </a:cubicBezTo>
                <a:close/>
                <a:moveTo>
                  <a:pt x="4601569" y="1296480"/>
                </a:moveTo>
                <a:cubicBezTo>
                  <a:pt x="4671952" y="1296480"/>
                  <a:pt x="4707144" y="1332602"/>
                  <a:pt x="4707144" y="1404845"/>
                </a:cubicBezTo>
                <a:cubicBezTo>
                  <a:pt x="4707144" y="1472748"/>
                  <a:pt x="4673503" y="1506700"/>
                  <a:pt x="4606219" y="1506700"/>
                </a:cubicBezTo>
                <a:cubicBezTo>
                  <a:pt x="4550409" y="1506700"/>
                  <a:pt x="4522504" y="1503599"/>
                  <a:pt x="4522504" y="1497398"/>
                </a:cubicBezTo>
                <a:cubicBezTo>
                  <a:pt x="4522504" y="1487786"/>
                  <a:pt x="4522116" y="1473601"/>
                  <a:pt x="4521341" y="1454842"/>
                </a:cubicBezTo>
                <a:cubicBezTo>
                  <a:pt x="4520566" y="1436084"/>
                  <a:pt x="4520178" y="1421899"/>
                  <a:pt x="4520178" y="1412287"/>
                </a:cubicBezTo>
                <a:cubicBezTo>
                  <a:pt x="4520178" y="1344694"/>
                  <a:pt x="4521263" y="1308882"/>
                  <a:pt x="4523434" y="1304851"/>
                </a:cubicBezTo>
                <a:cubicBezTo>
                  <a:pt x="4525914" y="1299270"/>
                  <a:pt x="4551959" y="1296480"/>
                  <a:pt x="4601569" y="1296480"/>
                </a:cubicBezTo>
                <a:close/>
                <a:moveTo>
                  <a:pt x="3201152" y="1291364"/>
                </a:moveTo>
                <a:cubicBezTo>
                  <a:pt x="3253242" y="1291364"/>
                  <a:pt x="3295100" y="1308572"/>
                  <a:pt x="3326726" y="1342989"/>
                </a:cubicBezTo>
                <a:cubicBezTo>
                  <a:pt x="3358042" y="1376165"/>
                  <a:pt x="3373700" y="1418953"/>
                  <a:pt x="3373700" y="1471353"/>
                </a:cubicBezTo>
                <a:cubicBezTo>
                  <a:pt x="3373700" y="1526543"/>
                  <a:pt x="3359282" y="1571037"/>
                  <a:pt x="3330446" y="1604833"/>
                </a:cubicBezTo>
                <a:cubicBezTo>
                  <a:pt x="3299750" y="1640490"/>
                  <a:pt x="3257583" y="1658318"/>
                  <a:pt x="3203943" y="1658318"/>
                </a:cubicBezTo>
                <a:cubicBezTo>
                  <a:pt x="3154333" y="1658318"/>
                  <a:pt x="3129528" y="1651652"/>
                  <a:pt x="3129528" y="1638319"/>
                </a:cubicBezTo>
                <a:cubicBezTo>
                  <a:pt x="3129528" y="1620026"/>
                  <a:pt x="3129219" y="1592818"/>
                  <a:pt x="3128598" y="1556697"/>
                </a:cubicBezTo>
                <a:cubicBezTo>
                  <a:pt x="3127978" y="1520575"/>
                  <a:pt x="3127668" y="1493522"/>
                  <a:pt x="3127668" y="1475539"/>
                </a:cubicBezTo>
                <a:cubicBezTo>
                  <a:pt x="3127668" y="1457245"/>
                  <a:pt x="3127978" y="1429728"/>
                  <a:pt x="3128598" y="1392986"/>
                </a:cubicBezTo>
                <a:cubicBezTo>
                  <a:pt x="3129219" y="1356244"/>
                  <a:pt x="3129528" y="1328726"/>
                  <a:pt x="3129528" y="1310432"/>
                </a:cubicBezTo>
                <a:cubicBezTo>
                  <a:pt x="3129528" y="1297720"/>
                  <a:pt x="3153403" y="1291364"/>
                  <a:pt x="3201152" y="1291364"/>
                </a:cubicBezTo>
                <a:close/>
                <a:moveTo>
                  <a:pt x="5473441" y="1148582"/>
                </a:moveTo>
                <a:cubicBezTo>
                  <a:pt x="5466310" y="1148582"/>
                  <a:pt x="5462744" y="1151993"/>
                  <a:pt x="5462744" y="1158814"/>
                </a:cubicBezTo>
                <a:cubicBezTo>
                  <a:pt x="5462744" y="1191990"/>
                  <a:pt x="5463829" y="1241755"/>
                  <a:pt x="5465999" y="1308107"/>
                </a:cubicBezTo>
                <a:cubicBezTo>
                  <a:pt x="5468170" y="1374460"/>
                  <a:pt x="5469255" y="1424224"/>
                  <a:pt x="5469255" y="1457400"/>
                </a:cubicBezTo>
                <a:cubicBezTo>
                  <a:pt x="5469255" y="1496778"/>
                  <a:pt x="5466464" y="1579253"/>
                  <a:pt x="5460883" y="1704827"/>
                </a:cubicBezTo>
                <a:cubicBezTo>
                  <a:pt x="5458791" y="1749475"/>
                  <a:pt x="5457482" y="1775985"/>
                  <a:pt x="5456959" y="1784357"/>
                </a:cubicBezTo>
                <a:lnTo>
                  <a:pt x="5456773" y="1786893"/>
                </a:lnTo>
                <a:lnTo>
                  <a:pt x="5456698" y="1786682"/>
                </a:lnTo>
                <a:cubicBezTo>
                  <a:pt x="5456698" y="1787302"/>
                  <a:pt x="5456720" y="1787419"/>
                  <a:pt x="5456763" y="1787031"/>
                </a:cubicBezTo>
                <a:lnTo>
                  <a:pt x="5456773" y="1786893"/>
                </a:lnTo>
                <a:lnTo>
                  <a:pt x="5460069" y="1796100"/>
                </a:lnTo>
                <a:cubicBezTo>
                  <a:pt x="5462318" y="1798503"/>
                  <a:pt x="5465689" y="1800170"/>
                  <a:pt x="5470185" y="1801100"/>
                </a:cubicBezTo>
                <a:cubicBezTo>
                  <a:pt x="5482588" y="1803581"/>
                  <a:pt x="5511423" y="1804821"/>
                  <a:pt x="5556692" y="1804821"/>
                </a:cubicBezTo>
                <a:cubicBezTo>
                  <a:pt x="5590488" y="1804821"/>
                  <a:pt x="5617463" y="1803581"/>
                  <a:pt x="5637617" y="1801100"/>
                </a:cubicBezTo>
                <a:cubicBezTo>
                  <a:pt x="5645058" y="1800170"/>
                  <a:pt x="5649089" y="1799550"/>
                  <a:pt x="5649709" y="1799240"/>
                </a:cubicBezTo>
                <a:cubicBezTo>
                  <a:pt x="5652500" y="1797689"/>
                  <a:pt x="5653895" y="1793814"/>
                  <a:pt x="5653895" y="1787613"/>
                </a:cubicBezTo>
                <a:cubicBezTo>
                  <a:pt x="5653895" y="1751026"/>
                  <a:pt x="5652965" y="1695990"/>
                  <a:pt x="5651104" y="1622506"/>
                </a:cubicBezTo>
                <a:cubicBezTo>
                  <a:pt x="5649244" y="1549023"/>
                  <a:pt x="5648314" y="1493987"/>
                  <a:pt x="5648314" y="1457400"/>
                </a:cubicBezTo>
                <a:cubicBezTo>
                  <a:pt x="5648314" y="1424224"/>
                  <a:pt x="5650097" y="1374460"/>
                  <a:pt x="5653663" y="1308107"/>
                </a:cubicBezTo>
                <a:cubicBezTo>
                  <a:pt x="5657228" y="1241755"/>
                  <a:pt x="5659011" y="1191990"/>
                  <a:pt x="5659011" y="1158814"/>
                </a:cubicBezTo>
                <a:cubicBezTo>
                  <a:pt x="5659011" y="1151993"/>
                  <a:pt x="5654515" y="1148582"/>
                  <a:pt x="5645523" y="1148582"/>
                </a:cubicBezTo>
                <a:cubicBezTo>
                  <a:pt x="5635912" y="1148582"/>
                  <a:pt x="5621726" y="1149047"/>
                  <a:pt x="5602968" y="1149977"/>
                </a:cubicBezTo>
                <a:cubicBezTo>
                  <a:pt x="5584210" y="1150907"/>
                  <a:pt x="5570024" y="1151372"/>
                  <a:pt x="5560412" y="1151372"/>
                </a:cubicBezTo>
                <a:cubicBezTo>
                  <a:pt x="5550801" y="1151372"/>
                  <a:pt x="5536306" y="1150907"/>
                  <a:pt x="5516926" y="1149977"/>
                </a:cubicBezTo>
                <a:cubicBezTo>
                  <a:pt x="5497548" y="1149047"/>
                  <a:pt x="5483053" y="1148582"/>
                  <a:pt x="5473441" y="1148582"/>
                </a:cubicBezTo>
                <a:close/>
                <a:moveTo>
                  <a:pt x="4506226" y="1148582"/>
                </a:moveTo>
                <a:cubicBezTo>
                  <a:pt x="4423750" y="1148582"/>
                  <a:pt x="4370420" y="1150132"/>
                  <a:pt x="4346236" y="1153233"/>
                </a:cubicBezTo>
                <a:cubicBezTo>
                  <a:pt x="4336313" y="1154473"/>
                  <a:pt x="4331663" y="1158039"/>
                  <a:pt x="4332284" y="1163930"/>
                </a:cubicBezTo>
                <a:lnTo>
                  <a:pt x="4332748" y="1170441"/>
                </a:lnTo>
                <a:cubicBezTo>
                  <a:pt x="4341119" y="1277721"/>
                  <a:pt x="4345305" y="1380041"/>
                  <a:pt x="4345305" y="1477399"/>
                </a:cubicBezTo>
                <a:cubicBezTo>
                  <a:pt x="4345305" y="1511816"/>
                  <a:pt x="4344762" y="1563518"/>
                  <a:pt x="4343678" y="1632506"/>
                </a:cubicBezTo>
                <a:cubicBezTo>
                  <a:pt x="4342592" y="1701494"/>
                  <a:pt x="4342050" y="1753196"/>
                  <a:pt x="4342050" y="1787613"/>
                </a:cubicBezTo>
                <a:cubicBezTo>
                  <a:pt x="4342050" y="1796604"/>
                  <a:pt x="4346545" y="1801100"/>
                  <a:pt x="4355537" y="1801100"/>
                </a:cubicBezTo>
                <a:cubicBezTo>
                  <a:pt x="4374450" y="1801100"/>
                  <a:pt x="4402821" y="1801643"/>
                  <a:pt x="4440648" y="1802728"/>
                </a:cubicBezTo>
                <a:cubicBezTo>
                  <a:pt x="4478475" y="1803813"/>
                  <a:pt x="4506846" y="1804356"/>
                  <a:pt x="4525760" y="1804356"/>
                </a:cubicBezTo>
                <a:cubicBezTo>
                  <a:pt x="4532270" y="1804356"/>
                  <a:pt x="4535526" y="1800790"/>
                  <a:pt x="4535526" y="1793659"/>
                </a:cubicBezTo>
                <a:cubicBezTo>
                  <a:pt x="4535526" y="1779706"/>
                  <a:pt x="4534131" y="1758622"/>
                  <a:pt x="4531341" y="1730407"/>
                </a:cubicBezTo>
                <a:cubicBezTo>
                  <a:pt x="4528550" y="1702191"/>
                  <a:pt x="4527156" y="1680952"/>
                  <a:pt x="4527156" y="1666690"/>
                </a:cubicBezTo>
                <a:cubicBezTo>
                  <a:pt x="4527156" y="1655218"/>
                  <a:pt x="4533821" y="1649482"/>
                  <a:pt x="4547153" y="1649482"/>
                </a:cubicBezTo>
                <a:cubicBezTo>
                  <a:pt x="4559555" y="1649482"/>
                  <a:pt x="4578237" y="1650179"/>
                  <a:pt x="4603196" y="1651574"/>
                </a:cubicBezTo>
                <a:cubicBezTo>
                  <a:pt x="4628156" y="1652970"/>
                  <a:pt x="4646837" y="1653667"/>
                  <a:pt x="4659240" y="1653667"/>
                </a:cubicBezTo>
                <a:cubicBezTo>
                  <a:pt x="4733344" y="1653667"/>
                  <a:pt x="4791479" y="1629018"/>
                  <a:pt x="4833648" y="1579718"/>
                </a:cubicBezTo>
                <a:cubicBezTo>
                  <a:pt x="4873025" y="1533210"/>
                  <a:pt x="4892714" y="1472438"/>
                  <a:pt x="4892714" y="1397404"/>
                </a:cubicBezTo>
                <a:cubicBezTo>
                  <a:pt x="4892714" y="1324230"/>
                  <a:pt x="4869769" y="1265009"/>
                  <a:pt x="4823881" y="1219740"/>
                </a:cubicBezTo>
                <a:cubicBezTo>
                  <a:pt x="4778922" y="1175712"/>
                  <a:pt x="4719701" y="1152613"/>
                  <a:pt x="4646217" y="1150442"/>
                </a:cubicBezTo>
                <a:cubicBezTo>
                  <a:pt x="4601569" y="1149202"/>
                  <a:pt x="4554905" y="1148582"/>
                  <a:pt x="4506226" y="1148582"/>
                </a:cubicBezTo>
                <a:close/>
                <a:moveTo>
                  <a:pt x="3068602" y="1147652"/>
                </a:moveTo>
                <a:cubicBezTo>
                  <a:pt x="3018372" y="1147652"/>
                  <a:pt x="2982251" y="1148892"/>
                  <a:pt x="2960236" y="1151372"/>
                </a:cubicBezTo>
                <a:cubicBezTo>
                  <a:pt x="2951245" y="1152613"/>
                  <a:pt x="2946749" y="1156488"/>
                  <a:pt x="2946749" y="1163000"/>
                </a:cubicBezTo>
                <a:cubicBezTo>
                  <a:pt x="2946749" y="1198346"/>
                  <a:pt x="2948067" y="1251599"/>
                  <a:pt x="2950702" y="1322757"/>
                </a:cubicBezTo>
                <a:cubicBezTo>
                  <a:pt x="2953338" y="1393916"/>
                  <a:pt x="2954656" y="1447323"/>
                  <a:pt x="2954656" y="1482980"/>
                </a:cubicBezTo>
                <a:cubicBezTo>
                  <a:pt x="2954656" y="1517086"/>
                  <a:pt x="2953338" y="1568324"/>
                  <a:pt x="2950702" y="1636692"/>
                </a:cubicBezTo>
                <a:cubicBezTo>
                  <a:pt x="2948067" y="1705060"/>
                  <a:pt x="2946749" y="1756297"/>
                  <a:pt x="2946749" y="1790403"/>
                </a:cubicBezTo>
                <a:cubicBezTo>
                  <a:pt x="2946749" y="1797534"/>
                  <a:pt x="2951245" y="1801100"/>
                  <a:pt x="2960236" y="1801100"/>
                </a:cubicBezTo>
                <a:cubicBezTo>
                  <a:pt x="2975429" y="1801100"/>
                  <a:pt x="2998296" y="1801565"/>
                  <a:pt x="3028837" y="1802495"/>
                </a:cubicBezTo>
                <a:cubicBezTo>
                  <a:pt x="3059378" y="1803426"/>
                  <a:pt x="3082244" y="1803891"/>
                  <a:pt x="3097437" y="1803891"/>
                </a:cubicBezTo>
                <a:cubicBezTo>
                  <a:pt x="3178363" y="1803891"/>
                  <a:pt x="3227817" y="1803581"/>
                  <a:pt x="3245801" y="1802961"/>
                </a:cubicBezTo>
                <a:cubicBezTo>
                  <a:pt x="3339438" y="1799860"/>
                  <a:pt x="3412147" y="1768389"/>
                  <a:pt x="3463926" y="1708548"/>
                </a:cubicBezTo>
                <a:cubicBezTo>
                  <a:pt x="3522528" y="1641575"/>
                  <a:pt x="3551828" y="1562510"/>
                  <a:pt x="3551828" y="1471353"/>
                </a:cubicBezTo>
                <a:cubicBezTo>
                  <a:pt x="3551828" y="1421123"/>
                  <a:pt x="3540976" y="1372289"/>
                  <a:pt x="3519272" y="1324850"/>
                </a:cubicBezTo>
                <a:cubicBezTo>
                  <a:pt x="3496638" y="1274621"/>
                  <a:pt x="3465787" y="1235553"/>
                  <a:pt x="3426719" y="1207648"/>
                </a:cubicBezTo>
                <a:cubicBezTo>
                  <a:pt x="3385172" y="1177882"/>
                  <a:pt x="3327656" y="1159279"/>
                  <a:pt x="3254172" y="1151838"/>
                </a:cubicBezTo>
                <a:cubicBezTo>
                  <a:pt x="3225957" y="1149047"/>
                  <a:pt x="3164100" y="1147652"/>
                  <a:pt x="3068602" y="1147652"/>
                </a:cubicBezTo>
                <a:close/>
                <a:moveTo>
                  <a:pt x="5390916" y="1143001"/>
                </a:moveTo>
                <a:cubicBezTo>
                  <a:pt x="5390606" y="1143001"/>
                  <a:pt x="5370296" y="1144551"/>
                  <a:pt x="5329990" y="1147652"/>
                </a:cubicBezTo>
                <a:cubicBezTo>
                  <a:pt x="5254955" y="1153543"/>
                  <a:pt x="5203485" y="1156488"/>
                  <a:pt x="5175581" y="1156488"/>
                </a:cubicBezTo>
                <a:cubicBezTo>
                  <a:pt x="5077292" y="1156488"/>
                  <a:pt x="5003033" y="1153233"/>
                  <a:pt x="4952803" y="1146722"/>
                </a:cubicBezTo>
                <a:cubicBezTo>
                  <a:pt x="4949083" y="1146412"/>
                  <a:pt x="4946912" y="1146256"/>
                  <a:pt x="4946292" y="1146256"/>
                </a:cubicBezTo>
                <a:cubicBezTo>
                  <a:pt x="4941021" y="1146256"/>
                  <a:pt x="4937300" y="1157884"/>
                  <a:pt x="4935130" y="1181138"/>
                </a:cubicBezTo>
                <a:cubicBezTo>
                  <a:pt x="4933889" y="1195711"/>
                  <a:pt x="4932804" y="1210284"/>
                  <a:pt x="4931874" y="1224856"/>
                </a:cubicBezTo>
                <a:cubicBezTo>
                  <a:pt x="4931254" y="1229507"/>
                  <a:pt x="4928464" y="1242685"/>
                  <a:pt x="4923503" y="1264389"/>
                </a:cubicBezTo>
                <a:cubicBezTo>
                  <a:pt x="4919162" y="1284232"/>
                  <a:pt x="4916991" y="1296170"/>
                  <a:pt x="4916991" y="1300201"/>
                </a:cubicBezTo>
                <a:cubicBezTo>
                  <a:pt x="4916991" y="1303301"/>
                  <a:pt x="4919472" y="1304851"/>
                  <a:pt x="4924433" y="1304851"/>
                </a:cubicBezTo>
                <a:cubicBezTo>
                  <a:pt x="4961330" y="1304851"/>
                  <a:pt x="5010784" y="1301751"/>
                  <a:pt x="5072796" y="1295550"/>
                </a:cubicBezTo>
                <a:cubicBezTo>
                  <a:pt x="5075276" y="1379265"/>
                  <a:pt x="5076516" y="1433216"/>
                  <a:pt x="5076516" y="1457400"/>
                </a:cubicBezTo>
                <a:cubicBezTo>
                  <a:pt x="5076516" y="1493987"/>
                  <a:pt x="5074966" y="1548868"/>
                  <a:pt x="5071866" y="1622041"/>
                </a:cubicBezTo>
                <a:cubicBezTo>
                  <a:pt x="5068765" y="1695215"/>
                  <a:pt x="5067215" y="1750095"/>
                  <a:pt x="5067215" y="1786682"/>
                </a:cubicBezTo>
                <a:cubicBezTo>
                  <a:pt x="5067215" y="1794744"/>
                  <a:pt x="5071555" y="1799550"/>
                  <a:pt x="5080237" y="1801100"/>
                </a:cubicBezTo>
                <a:cubicBezTo>
                  <a:pt x="5096360" y="1803581"/>
                  <a:pt x="5124420" y="1804821"/>
                  <a:pt x="5164418" y="1804821"/>
                </a:cubicBezTo>
                <a:cubicBezTo>
                  <a:pt x="5200385" y="1804821"/>
                  <a:pt x="5227670" y="1803581"/>
                  <a:pt x="5246274" y="1801100"/>
                </a:cubicBezTo>
                <a:cubicBezTo>
                  <a:pt x="5254025" y="1800170"/>
                  <a:pt x="5258366" y="1799395"/>
                  <a:pt x="5259296" y="1798775"/>
                </a:cubicBezTo>
                <a:cubicBezTo>
                  <a:pt x="5262086" y="1797224"/>
                  <a:pt x="5263482" y="1793504"/>
                  <a:pt x="5263482" y="1787613"/>
                </a:cubicBezTo>
                <a:cubicBezTo>
                  <a:pt x="5263482" y="1751026"/>
                  <a:pt x="5262009" y="1695990"/>
                  <a:pt x="5259063" y="1622506"/>
                </a:cubicBezTo>
                <a:cubicBezTo>
                  <a:pt x="5256118" y="1549023"/>
                  <a:pt x="5254645" y="1493987"/>
                  <a:pt x="5254645" y="1457400"/>
                </a:cubicBezTo>
                <a:cubicBezTo>
                  <a:pt x="5254645" y="1426394"/>
                  <a:pt x="5255575" y="1371669"/>
                  <a:pt x="5257436" y="1293224"/>
                </a:cubicBezTo>
                <a:cubicBezTo>
                  <a:pt x="5338981" y="1297875"/>
                  <a:pt x="5385644" y="1300201"/>
                  <a:pt x="5397427" y="1300201"/>
                </a:cubicBezTo>
                <a:cubicBezTo>
                  <a:pt x="5404248" y="1300201"/>
                  <a:pt x="5407659" y="1297100"/>
                  <a:pt x="5407659" y="1290899"/>
                </a:cubicBezTo>
                <a:cubicBezTo>
                  <a:pt x="5407659" y="1283457"/>
                  <a:pt x="5406651" y="1272218"/>
                  <a:pt x="5404636" y="1257180"/>
                </a:cubicBezTo>
                <a:cubicBezTo>
                  <a:pt x="5402621" y="1242142"/>
                  <a:pt x="5401613" y="1230747"/>
                  <a:pt x="5401613" y="1222996"/>
                </a:cubicBezTo>
                <a:cubicBezTo>
                  <a:pt x="5401613" y="1216175"/>
                  <a:pt x="5401922" y="1204548"/>
                  <a:pt x="5402543" y="1188114"/>
                </a:cubicBezTo>
                <a:cubicBezTo>
                  <a:pt x="5403163" y="1173232"/>
                  <a:pt x="5403473" y="1161604"/>
                  <a:pt x="5403473" y="1153233"/>
                </a:cubicBezTo>
                <a:cubicBezTo>
                  <a:pt x="5403163" y="1147962"/>
                  <a:pt x="5402543" y="1144939"/>
                  <a:pt x="5401613" y="1144164"/>
                </a:cubicBezTo>
                <a:cubicBezTo>
                  <a:pt x="5400682" y="1143388"/>
                  <a:pt x="5397117" y="1143001"/>
                  <a:pt x="5390916" y="1143001"/>
                </a:cubicBezTo>
                <a:close/>
                <a:moveTo>
                  <a:pt x="6618673" y="1139280"/>
                </a:moveTo>
                <a:cubicBezTo>
                  <a:pt x="6609681" y="1139280"/>
                  <a:pt x="6597434" y="1140675"/>
                  <a:pt x="6581931" y="1143466"/>
                </a:cubicBezTo>
                <a:cubicBezTo>
                  <a:pt x="6563638" y="1146877"/>
                  <a:pt x="6551391" y="1148892"/>
                  <a:pt x="6545189" y="1149512"/>
                </a:cubicBezTo>
                <a:cubicBezTo>
                  <a:pt x="6518834" y="1151993"/>
                  <a:pt x="6496665" y="1153233"/>
                  <a:pt x="6478682" y="1153233"/>
                </a:cubicBezTo>
                <a:cubicBezTo>
                  <a:pt x="6466589" y="1153233"/>
                  <a:pt x="6460543" y="1156643"/>
                  <a:pt x="6460543" y="1163465"/>
                </a:cubicBezTo>
                <a:cubicBezTo>
                  <a:pt x="6460543" y="1198811"/>
                  <a:pt x="6462016" y="1251986"/>
                  <a:pt x="6464962" y="1322990"/>
                </a:cubicBezTo>
                <a:cubicBezTo>
                  <a:pt x="6467907" y="1393993"/>
                  <a:pt x="6469380" y="1447323"/>
                  <a:pt x="6469380" y="1482980"/>
                </a:cubicBezTo>
                <a:cubicBezTo>
                  <a:pt x="6469380" y="1516776"/>
                  <a:pt x="6467752" y="1567471"/>
                  <a:pt x="6464497" y="1635064"/>
                </a:cubicBezTo>
                <a:cubicBezTo>
                  <a:pt x="6461241" y="1702657"/>
                  <a:pt x="6459613" y="1753196"/>
                  <a:pt x="6459613" y="1786682"/>
                </a:cubicBezTo>
                <a:cubicBezTo>
                  <a:pt x="6459613" y="1796294"/>
                  <a:pt x="6464109" y="1801100"/>
                  <a:pt x="6473101" y="1801100"/>
                </a:cubicBezTo>
                <a:lnTo>
                  <a:pt x="6634021" y="1801100"/>
                </a:lnTo>
                <a:cubicBezTo>
                  <a:pt x="6642393" y="1801100"/>
                  <a:pt x="6646578" y="1795674"/>
                  <a:pt x="6646578" y="1784822"/>
                </a:cubicBezTo>
                <a:cubicBezTo>
                  <a:pt x="6646578" y="1748855"/>
                  <a:pt x="6645571" y="1694905"/>
                  <a:pt x="6643555" y="1622972"/>
                </a:cubicBezTo>
                <a:cubicBezTo>
                  <a:pt x="6641540" y="1551038"/>
                  <a:pt x="6640532" y="1497088"/>
                  <a:pt x="6640532" y="1461121"/>
                </a:cubicBezTo>
                <a:cubicBezTo>
                  <a:pt x="6640532" y="1456470"/>
                  <a:pt x="6641773" y="1453059"/>
                  <a:pt x="6644253" y="1450889"/>
                </a:cubicBezTo>
                <a:cubicBezTo>
                  <a:pt x="6647664" y="1452749"/>
                  <a:pt x="6649989" y="1454610"/>
                  <a:pt x="6651229" y="1456470"/>
                </a:cubicBezTo>
                <a:cubicBezTo>
                  <a:pt x="6694948" y="1512591"/>
                  <a:pt x="6727504" y="1555069"/>
                  <a:pt x="6748898" y="1583904"/>
                </a:cubicBezTo>
                <a:cubicBezTo>
                  <a:pt x="6827033" y="1687154"/>
                  <a:pt x="6877262" y="1753816"/>
                  <a:pt x="6899586" y="1783892"/>
                </a:cubicBezTo>
                <a:cubicBezTo>
                  <a:pt x="6907338" y="1794124"/>
                  <a:pt x="6914004" y="1799240"/>
                  <a:pt x="6919585" y="1799240"/>
                </a:cubicBezTo>
                <a:cubicBezTo>
                  <a:pt x="6927647" y="1799240"/>
                  <a:pt x="6939739" y="1799860"/>
                  <a:pt x="6955862" y="1801100"/>
                </a:cubicBezTo>
                <a:cubicBezTo>
                  <a:pt x="6971985" y="1802340"/>
                  <a:pt x="6984078" y="1802961"/>
                  <a:pt x="6992139" y="1802961"/>
                </a:cubicBezTo>
                <a:cubicBezTo>
                  <a:pt x="6999580" y="1802961"/>
                  <a:pt x="7010820" y="1802650"/>
                  <a:pt x="7025858" y="1802030"/>
                </a:cubicBezTo>
                <a:cubicBezTo>
                  <a:pt x="7040896" y="1801410"/>
                  <a:pt x="7052135" y="1801100"/>
                  <a:pt x="7059576" y="1801100"/>
                </a:cubicBezTo>
                <a:cubicBezTo>
                  <a:pt x="7068568" y="1801100"/>
                  <a:pt x="7073064" y="1796914"/>
                  <a:pt x="7073064" y="1788543"/>
                </a:cubicBezTo>
                <a:lnTo>
                  <a:pt x="7073064" y="1482050"/>
                </a:lnTo>
                <a:cubicBezTo>
                  <a:pt x="7073064" y="1446393"/>
                  <a:pt x="7074537" y="1393141"/>
                  <a:pt x="7077482" y="1322292"/>
                </a:cubicBezTo>
                <a:cubicBezTo>
                  <a:pt x="7080428" y="1251444"/>
                  <a:pt x="7081901" y="1198346"/>
                  <a:pt x="7081901" y="1163000"/>
                </a:cubicBezTo>
                <a:cubicBezTo>
                  <a:pt x="7081901" y="1153388"/>
                  <a:pt x="7078956" y="1148582"/>
                  <a:pt x="7073064" y="1148582"/>
                </a:cubicBezTo>
                <a:cubicBezTo>
                  <a:pt x="7054461" y="1148582"/>
                  <a:pt x="7026401" y="1149357"/>
                  <a:pt x="6988883" y="1150907"/>
                </a:cubicBezTo>
                <a:cubicBezTo>
                  <a:pt x="6951366" y="1152458"/>
                  <a:pt x="6923306" y="1153233"/>
                  <a:pt x="6904702" y="1153233"/>
                </a:cubicBezTo>
                <a:cubicBezTo>
                  <a:pt x="6898191" y="1153233"/>
                  <a:pt x="6894935" y="1158969"/>
                  <a:pt x="6894935" y="1170441"/>
                </a:cubicBezTo>
                <a:cubicBezTo>
                  <a:pt x="6894935" y="1203307"/>
                  <a:pt x="6896718" y="1252452"/>
                  <a:pt x="6900284" y="1317874"/>
                </a:cubicBezTo>
                <a:cubicBezTo>
                  <a:pt x="6903849" y="1383296"/>
                  <a:pt x="6905632" y="1432286"/>
                  <a:pt x="6905632" y="1464842"/>
                </a:cubicBezTo>
                <a:cubicBezTo>
                  <a:pt x="6905632" y="1489026"/>
                  <a:pt x="6903617" y="1501119"/>
                  <a:pt x="6899586" y="1501119"/>
                </a:cubicBezTo>
                <a:cubicBezTo>
                  <a:pt x="6894005" y="1501119"/>
                  <a:pt x="6887339" y="1496313"/>
                  <a:pt x="6879587" y="1486701"/>
                </a:cubicBezTo>
                <a:cubicBezTo>
                  <a:pt x="6848271" y="1445463"/>
                  <a:pt x="6824862" y="1414147"/>
                  <a:pt x="6809359" y="1392753"/>
                </a:cubicBezTo>
                <a:lnTo>
                  <a:pt x="6635881" y="1155093"/>
                </a:lnTo>
                <a:cubicBezTo>
                  <a:pt x="6628130" y="1144551"/>
                  <a:pt x="6622394" y="1139280"/>
                  <a:pt x="6618673" y="1139280"/>
                </a:cubicBezTo>
                <a:close/>
                <a:moveTo>
                  <a:pt x="2489512" y="1137420"/>
                </a:moveTo>
                <a:cubicBezTo>
                  <a:pt x="2484551" y="1137420"/>
                  <a:pt x="2480210" y="1143311"/>
                  <a:pt x="2476489" y="1155093"/>
                </a:cubicBezTo>
                <a:cubicBezTo>
                  <a:pt x="2469978" y="1175557"/>
                  <a:pt x="2428740" y="1288573"/>
                  <a:pt x="2352776" y="1494142"/>
                </a:cubicBezTo>
                <a:cubicBezTo>
                  <a:pt x="2282703" y="1684208"/>
                  <a:pt x="2247666" y="1783272"/>
                  <a:pt x="2247666" y="1791333"/>
                </a:cubicBezTo>
                <a:cubicBezTo>
                  <a:pt x="2247666" y="1800325"/>
                  <a:pt x="2271386" y="1804821"/>
                  <a:pt x="2318825" y="1804821"/>
                </a:cubicBezTo>
                <a:cubicBezTo>
                  <a:pt x="2378976" y="1804821"/>
                  <a:pt x="2414322" y="1803581"/>
                  <a:pt x="2424864" y="1801100"/>
                </a:cubicBezTo>
                <a:cubicBezTo>
                  <a:pt x="2433236" y="1798930"/>
                  <a:pt x="2440367" y="1784977"/>
                  <a:pt x="2446258" y="1759242"/>
                </a:cubicBezTo>
                <a:cubicBezTo>
                  <a:pt x="2452770" y="1731027"/>
                  <a:pt x="2458661" y="1714439"/>
                  <a:pt x="2463932" y="1709478"/>
                </a:cubicBezTo>
                <a:cubicBezTo>
                  <a:pt x="2467342" y="1706687"/>
                  <a:pt x="2495403" y="1705292"/>
                  <a:pt x="2548113" y="1705292"/>
                </a:cubicBezTo>
                <a:cubicBezTo>
                  <a:pt x="2626248" y="1705292"/>
                  <a:pt x="2667795" y="1706377"/>
                  <a:pt x="2672756" y="1708548"/>
                </a:cubicBezTo>
                <a:cubicBezTo>
                  <a:pt x="2678648" y="1711648"/>
                  <a:pt x="2686864" y="1735523"/>
                  <a:pt x="2697406" y="1780171"/>
                </a:cubicBezTo>
                <a:cubicBezTo>
                  <a:pt x="2700197" y="1791953"/>
                  <a:pt x="2706863" y="1798930"/>
                  <a:pt x="2717404" y="1801100"/>
                </a:cubicBezTo>
                <a:cubicBezTo>
                  <a:pt x="2730117" y="1803581"/>
                  <a:pt x="2758643" y="1804821"/>
                  <a:pt x="2802981" y="1804821"/>
                </a:cubicBezTo>
                <a:cubicBezTo>
                  <a:pt x="2851350" y="1804821"/>
                  <a:pt x="2880185" y="1803581"/>
                  <a:pt x="2889487" y="1801100"/>
                </a:cubicBezTo>
                <a:cubicBezTo>
                  <a:pt x="2897239" y="1798930"/>
                  <a:pt x="2901114" y="1795054"/>
                  <a:pt x="2901114" y="1789473"/>
                </a:cubicBezTo>
                <a:cubicBezTo>
                  <a:pt x="2901114" y="1781101"/>
                  <a:pt x="2864217" y="1680952"/>
                  <a:pt x="2790424" y="1489026"/>
                </a:cubicBezTo>
                <a:cubicBezTo>
                  <a:pt x="2716940" y="1298340"/>
                  <a:pt x="2672601" y="1186719"/>
                  <a:pt x="2657408" y="1154163"/>
                </a:cubicBezTo>
                <a:cubicBezTo>
                  <a:pt x="2652448" y="1143931"/>
                  <a:pt x="2647022" y="1138815"/>
                  <a:pt x="2641130" y="1138815"/>
                </a:cubicBezTo>
                <a:cubicBezTo>
                  <a:pt x="2633069" y="1138815"/>
                  <a:pt x="2620899" y="1139358"/>
                  <a:pt x="2604621" y="1140443"/>
                </a:cubicBezTo>
                <a:cubicBezTo>
                  <a:pt x="2588343" y="1141528"/>
                  <a:pt x="2576018" y="1142071"/>
                  <a:pt x="2567646" y="1142071"/>
                </a:cubicBezTo>
                <a:cubicBezTo>
                  <a:pt x="2558965" y="1142071"/>
                  <a:pt x="2545865" y="1141296"/>
                  <a:pt x="2528347" y="1139745"/>
                </a:cubicBezTo>
                <a:cubicBezTo>
                  <a:pt x="2510829" y="1138195"/>
                  <a:pt x="2497884" y="1137420"/>
                  <a:pt x="2489512" y="1137420"/>
                </a:cubicBezTo>
                <a:close/>
                <a:moveTo>
                  <a:pt x="6059638" y="1131374"/>
                </a:moveTo>
                <a:cubicBezTo>
                  <a:pt x="5963829" y="1131374"/>
                  <a:pt x="5884299" y="1165015"/>
                  <a:pt x="5821047" y="1232298"/>
                </a:cubicBezTo>
                <a:cubicBezTo>
                  <a:pt x="5759036" y="1298030"/>
                  <a:pt x="5728030" y="1379110"/>
                  <a:pt x="5728030" y="1475539"/>
                </a:cubicBezTo>
                <a:cubicBezTo>
                  <a:pt x="5728030" y="1571657"/>
                  <a:pt x="5759036" y="1652427"/>
                  <a:pt x="5821047" y="1717849"/>
                </a:cubicBezTo>
                <a:cubicBezTo>
                  <a:pt x="5884299" y="1784822"/>
                  <a:pt x="5963829" y="1818308"/>
                  <a:pt x="6059638" y="1818308"/>
                </a:cubicBezTo>
                <a:cubicBezTo>
                  <a:pt x="6156066" y="1818308"/>
                  <a:pt x="6235751" y="1785132"/>
                  <a:pt x="6298693" y="1718780"/>
                </a:cubicBezTo>
                <a:cubicBezTo>
                  <a:pt x="6360394" y="1653357"/>
                  <a:pt x="6391245" y="1572277"/>
                  <a:pt x="6391245" y="1475539"/>
                </a:cubicBezTo>
                <a:cubicBezTo>
                  <a:pt x="6391245" y="1379731"/>
                  <a:pt x="6360084" y="1298650"/>
                  <a:pt x="6297763" y="1232298"/>
                </a:cubicBezTo>
                <a:cubicBezTo>
                  <a:pt x="6234201" y="1165015"/>
                  <a:pt x="6154826" y="1131374"/>
                  <a:pt x="6059638" y="1131374"/>
                </a:cubicBezTo>
                <a:close/>
                <a:moveTo>
                  <a:pt x="3935563" y="1131374"/>
                </a:moveTo>
                <a:cubicBezTo>
                  <a:pt x="3839755" y="1131374"/>
                  <a:pt x="3760225" y="1165015"/>
                  <a:pt x="3696973" y="1232298"/>
                </a:cubicBezTo>
                <a:cubicBezTo>
                  <a:pt x="3634961" y="1298030"/>
                  <a:pt x="3603956" y="1379110"/>
                  <a:pt x="3603956" y="1475539"/>
                </a:cubicBezTo>
                <a:cubicBezTo>
                  <a:pt x="3603956" y="1571657"/>
                  <a:pt x="3634961" y="1652427"/>
                  <a:pt x="3696973" y="1717849"/>
                </a:cubicBezTo>
                <a:cubicBezTo>
                  <a:pt x="3760225" y="1784822"/>
                  <a:pt x="3839755" y="1818308"/>
                  <a:pt x="3935563" y="1818308"/>
                </a:cubicBezTo>
                <a:cubicBezTo>
                  <a:pt x="4031991" y="1818308"/>
                  <a:pt x="4111676" y="1785132"/>
                  <a:pt x="4174618" y="1718780"/>
                </a:cubicBezTo>
                <a:cubicBezTo>
                  <a:pt x="4236320" y="1653357"/>
                  <a:pt x="4267171" y="1572277"/>
                  <a:pt x="4267171" y="1475539"/>
                </a:cubicBezTo>
                <a:cubicBezTo>
                  <a:pt x="4267171" y="1379731"/>
                  <a:pt x="4236010" y="1298650"/>
                  <a:pt x="4173688" y="1232298"/>
                </a:cubicBezTo>
                <a:cubicBezTo>
                  <a:pt x="4110126" y="1165015"/>
                  <a:pt x="4030751" y="1131374"/>
                  <a:pt x="3935563" y="1131374"/>
                </a:cubicBezTo>
                <a:close/>
                <a:moveTo>
                  <a:pt x="7407704" y="1129048"/>
                </a:moveTo>
                <a:cubicBezTo>
                  <a:pt x="7405844" y="1129048"/>
                  <a:pt x="7403208" y="1129203"/>
                  <a:pt x="7399798" y="1129513"/>
                </a:cubicBezTo>
                <a:cubicBezTo>
                  <a:pt x="7337476" y="1138815"/>
                  <a:pt x="7284921" y="1158969"/>
                  <a:pt x="7242133" y="1189975"/>
                </a:cubicBezTo>
                <a:cubicBezTo>
                  <a:pt x="7189733" y="1227492"/>
                  <a:pt x="7163533" y="1274621"/>
                  <a:pt x="7163533" y="1331361"/>
                </a:cubicBezTo>
                <a:cubicBezTo>
                  <a:pt x="7163533" y="1370429"/>
                  <a:pt x="7174230" y="1406086"/>
                  <a:pt x="7195624" y="1438332"/>
                </a:cubicBezTo>
                <a:cubicBezTo>
                  <a:pt x="7198724" y="1442983"/>
                  <a:pt x="7218568" y="1466392"/>
                  <a:pt x="7255155" y="1508560"/>
                </a:cubicBezTo>
                <a:cubicBezTo>
                  <a:pt x="7276239" y="1533365"/>
                  <a:pt x="7286781" y="1555844"/>
                  <a:pt x="7286781" y="1575998"/>
                </a:cubicBezTo>
                <a:cubicBezTo>
                  <a:pt x="7286781" y="1607624"/>
                  <a:pt x="7270658" y="1631498"/>
                  <a:pt x="7238412" y="1647621"/>
                </a:cubicBezTo>
                <a:cubicBezTo>
                  <a:pt x="7223839" y="1654752"/>
                  <a:pt x="7194074" y="1663434"/>
                  <a:pt x="7149115" y="1673666"/>
                </a:cubicBezTo>
                <a:cubicBezTo>
                  <a:pt x="7144464" y="1674596"/>
                  <a:pt x="7142139" y="1676767"/>
                  <a:pt x="7142139" y="1680177"/>
                </a:cubicBezTo>
                <a:cubicBezTo>
                  <a:pt x="7142139" y="1689789"/>
                  <a:pt x="7154386" y="1716377"/>
                  <a:pt x="7178881" y="1759940"/>
                </a:cubicBezTo>
                <a:cubicBezTo>
                  <a:pt x="7203375" y="1803503"/>
                  <a:pt x="7219188" y="1825285"/>
                  <a:pt x="7226320" y="1825285"/>
                </a:cubicBezTo>
                <a:cubicBezTo>
                  <a:pt x="7227870" y="1825285"/>
                  <a:pt x="7229885" y="1825130"/>
                  <a:pt x="7232366" y="1824820"/>
                </a:cubicBezTo>
                <a:cubicBezTo>
                  <a:pt x="7299029" y="1813968"/>
                  <a:pt x="7355614" y="1788698"/>
                  <a:pt x="7402123" y="1749010"/>
                </a:cubicBezTo>
                <a:cubicBezTo>
                  <a:pt x="7455143" y="1704052"/>
                  <a:pt x="7481653" y="1650102"/>
                  <a:pt x="7481653" y="1587160"/>
                </a:cubicBezTo>
                <a:cubicBezTo>
                  <a:pt x="7481653" y="1553363"/>
                  <a:pt x="7470646" y="1519412"/>
                  <a:pt x="7448632" y="1485306"/>
                </a:cubicBezTo>
                <a:cubicBezTo>
                  <a:pt x="7446771" y="1482825"/>
                  <a:pt x="7426152" y="1456780"/>
                  <a:pt x="7386775" y="1407171"/>
                </a:cubicBezTo>
                <a:cubicBezTo>
                  <a:pt x="7364451" y="1379576"/>
                  <a:pt x="7353289" y="1356321"/>
                  <a:pt x="7353289" y="1337408"/>
                </a:cubicBezTo>
                <a:cubicBezTo>
                  <a:pt x="7353289" y="1316324"/>
                  <a:pt x="7363365" y="1299891"/>
                  <a:pt x="7383519" y="1288108"/>
                </a:cubicBezTo>
                <a:cubicBezTo>
                  <a:pt x="7400263" y="1277876"/>
                  <a:pt x="7419796" y="1272760"/>
                  <a:pt x="7442121" y="1272760"/>
                </a:cubicBezTo>
                <a:cubicBezTo>
                  <a:pt x="7445221" y="1272760"/>
                  <a:pt x="7449717" y="1273225"/>
                  <a:pt x="7455608" y="1274156"/>
                </a:cubicBezTo>
                <a:cubicBezTo>
                  <a:pt x="7461499" y="1275086"/>
                  <a:pt x="7465685" y="1275551"/>
                  <a:pt x="7468165" y="1275551"/>
                </a:cubicBezTo>
                <a:cubicBezTo>
                  <a:pt x="7473747" y="1275551"/>
                  <a:pt x="7476537" y="1272915"/>
                  <a:pt x="7476537" y="1267644"/>
                </a:cubicBezTo>
                <a:cubicBezTo>
                  <a:pt x="7476537" y="1266404"/>
                  <a:pt x="7476072" y="1264854"/>
                  <a:pt x="7475142" y="1262994"/>
                </a:cubicBezTo>
                <a:cubicBezTo>
                  <a:pt x="7445686" y="1203772"/>
                  <a:pt x="7426927" y="1162845"/>
                  <a:pt x="7418866" y="1140210"/>
                </a:cubicBezTo>
                <a:cubicBezTo>
                  <a:pt x="7416076" y="1132769"/>
                  <a:pt x="7412355" y="1129048"/>
                  <a:pt x="7407704" y="1129048"/>
                </a:cubicBezTo>
                <a:close/>
                <a:moveTo>
                  <a:pt x="0" y="855487"/>
                </a:moveTo>
                <a:lnTo>
                  <a:pt x="12192000" y="855487"/>
                </a:lnTo>
                <a:lnTo>
                  <a:pt x="12192000" y="3107931"/>
                </a:lnTo>
                <a:lnTo>
                  <a:pt x="0" y="3107931"/>
                </a:lnTo>
                <a:close/>
                <a:moveTo>
                  <a:pt x="1688127" y="252449"/>
                </a:moveTo>
                <a:cubicBezTo>
                  <a:pt x="1688215" y="252318"/>
                  <a:pt x="1688258" y="252659"/>
                  <a:pt x="1688258" y="253473"/>
                </a:cubicBezTo>
                <a:lnTo>
                  <a:pt x="1688041" y="252848"/>
                </a:lnTo>
                <a:close/>
                <a:moveTo>
                  <a:pt x="886819" y="153479"/>
                </a:moveTo>
                <a:cubicBezTo>
                  <a:pt x="837209" y="153479"/>
                  <a:pt x="811164" y="156270"/>
                  <a:pt x="808684" y="161851"/>
                </a:cubicBezTo>
                <a:cubicBezTo>
                  <a:pt x="806514" y="165882"/>
                  <a:pt x="805428" y="201694"/>
                  <a:pt x="805428" y="269286"/>
                </a:cubicBezTo>
                <a:cubicBezTo>
                  <a:pt x="805428" y="278898"/>
                  <a:pt x="805816" y="293083"/>
                  <a:pt x="806591" y="311842"/>
                </a:cubicBezTo>
                <a:cubicBezTo>
                  <a:pt x="807366" y="330600"/>
                  <a:pt x="807754" y="344786"/>
                  <a:pt x="807754" y="354397"/>
                </a:cubicBezTo>
                <a:cubicBezTo>
                  <a:pt x="807754" y="360599"/>
                  <a:pt x="835659" y="363699"/>
                  <a:pt x="891470" y="363699"/>
                </a:cubicBezTo>
                <a:cubicBezTo>
                  <a:pt x="958752" y="363699"/>
                  <a:pt x="992394" y="329748"/>
                  <a:pt x="992394" y="261845"/>
                </a:cubicBezTo>
                <a:cubicBezTo>
                  <a:pt x="992394" y="189601"/>
                  <a:pt x="957202" y="153479"/>
                  <a:pt x="886819" y="153479"/>
                </a:cubicBezTo>
                <a:close/>
                <a:moveTo>
                  <a:pt x="1250145" y="5582"/>
                </a:moveTo>
                <a:cubicBezTo>
                  <a:pt x="1273090" y="5582"/>
                  <a:pt x="1307584" y="6202"/>
                  <a:pt x="1353627" y="7442"/>
                </a:cubicBezTo>
                <a:cubicBezTo>
                  <a:pt x="1399671" y="8682"/>
                  <a:pt x="1434165" y="9302"/>
                  <a:pt x="1457109" y="9302"/>
                </a:cubicBezTo>
                <a:cubicBezTo>
                  <a:pt x="1479744" y="9302"/>
                  <a:pt x="1513850" y="8682"/>
                  <a:pt x="1559429" y="7442"/>
                </a:cubicBezTo>
                <a:cubicBezTo>
                  <a:pt x="1605008" y="6202"/>
                  <a:pt x="1639114" y="5582"/>
                  <a:pt x="1661748" y="5582"/>
                </a:cubicBezTo>
                <a:cubicBezTo>
                  <a:pt x="1677871" y="5582"/>
                  <a:pt x="1687173" y="11628"/>
                  <a:pt x="1689653" y="23720"/>
                </a:cubicBezTo>
                <a:cubicBezTo>
                  <a:pt x="1691204" y="30851"/>
                  <a:pt x="1693607" y="52478"/>
                  <a:pt x="1696862" y="88600"/>
                </a:cubicBezTo>
                <a:cubicBezTo>
                  <a:pt x="1700118" y="124722"/>
                  <a:pt x="1701746" y="146658"/>
                  <a:pt x="1701746" y="154410"/>
                </a:cubicBezTo>
                <a:cubicBezTo>
                  <a:pt x="1701746" y="160921"/>
                  <a:pt x="1698645" y="164177"/>
                  <a:pt x="1692444" y="164177"/>
                </a:cubicBezTo>
                <a:cubicBezTo>
                  <a:pt x="1690584" y="164177"/>
                  <a:pt x="1687328" y="164021"/>
                  <a:pt x="1682677" y="163711"/>
                </a:cubicBezTo>
                <a:cubicBezTo>
                  <a:pt x="1600202" y="156890"/>
                  <a:pt x="1526097" y="153479"/>
                  <a:pt x="1460365" y="153479"/>
                </a:cubicBezTo>
                <a:cubicBezTo>
                  <a:pt x="1443932" y="153479"/>
                  <a:pt x="1433855" y="157355"/>
                  <a:pt x="1430134" y="165107"/>
                </a:cubicBezTo>
                <a:cubicBezTo>
                  <a:pt x="1428584" y="168827"/>
                  <a:pt x="1427809" y="180765"/>
                  <a:pt x="1427809" y="200918"/>
                </a:cubicBezTo>
                <a:cubicBezTo>
                  <a:pt x="1427809" y="222002"/>
                  <a:pt x="1430910" y="235955"/>
                  <a:pt x="1437111" y="242776"/>
                </a:cubicBezTo>
                <a:cubicBezTo>
                  <a:pt x="1442382" y="248667"/>
                  <a:pt x="1452459" y="251613"/>
                  <a:pt x="1467341" y="251613"/>
                </a:cubicBezTo>
                <a:cubicBezTo>
                  <a:pt x="1470442" y="251613"/>
                  <a:pt x="1476488" y="251380"/>
                  <a:pt x="1485480" y="250915"/>
                </a:cubicBezTo>
                <a:cubicBezTo>
                  <a:pt x="1494471" y="250450"/>
                  <a:pt x="1501913" y="250218"/>
                  <a:pt x="1507804" y="250218"/>
                </a:cubicBezTo>
                <a:cubicBezTo>
                  <a:pt x="1546872" y="250218"/>
                  <a:pt x="1586404" y="249133"/>
                  <a:pt x="1626401" y="246962"/>
                </a:cubicBezTo>
                <a:cubicBezTo>
                  <a:pt x="1629812" y="246652"/>
                  <a:pt x="1638339" y="245877"/>
                  <a:pt x="1651981" y="244637"/>
                </a:cubicBezTo>
                <a:cubicBezTo>
                  <a:pt x="1662523" y="243396"/>
                  <a:pt x="1670895" y="242776"/>
                  <a:pt x="1677096" y="242776"/>
                </a:cubicBezTo>
                <a:cubicBezTo>
                  <a:pt x="1680817" y="242776"/>
                  <a:pt x="1683607" y="243668"/>
                  <a:pt x="1685468" y="245451"/>
                </a:cubicBezTo>
                <a:lnTo>
                  <a:pt x="1688041" y="252848"/>
                </a:lnTo>
                <a:lnTo>
                  <a:pt x="1687735" y="254258"/>
                </a:lnTo>
                <a:cubicBezTo>
                  <a:pt x="1686688" y="260711"/>
                  <a:pt x="1684072" y="284169"/>
                  <a:pt x="1679887" y="324632"/>
                </a:cubicBezTo>
                <a:cubicBezTo>
                  <a:pt x="1677406" y="349437"/>
                  <a:pt x="1676166" y="374241"/>
                  <a:pt x="1676166" y="399046"/>
                </a:cubicBezTo>
                <a:cubicBezTo>
                  <a:pt x="1676166" y="405247"/>
                  <a:pt x="1671670" y="408348"/>
                  <a:pt x="1662678" y="408348"/>
                </a:cubicBezTo>
                <a:cubicBezTo>
                  <a:pt x="1662678" y="408348"/>
                  <a:pt x="1648726" y="406797"/>
                  <a:pt x="1620820" y="403697"/>
                </a:cubicBezTo>
                <a:cubicBezTo>
                  <a:pt x="1603147" y="401836"/>
                  <a:pt x="1562840" y="400906"/>
                  <a:pt x="1499898" y="400906"/>
                </a:cubicBezTo>
                <a:lnTo>
                  <a:pt x="1450598" y="400906"/>
                </a:lnTo>
                <a:cubicBezTo>
                  <a:pt x="1437886" y="400906"/>
                  <a:pt x="1430444" y="404007"/>
                  <a:pt x="1428274" y="410208"/>
                </a:cubicBezTo>
                <a:cubicBezTo>
                  <a:pt x="1427964" y="411758"/>
                  <a:pt x="1427809" y="421370"/>
                  <a:pt x="1427809" y="439043"/>
                </a:cubicBezTo>
                <a:cubicBezTo>
                  <a:pt x="1427809" y="462608"/>
                  <a:pt x="1429359" y="477801"/>
                  <a:pt x="1432460" y="484622"/>
                </a:cubicBezTo>
                <a:cubicBezTo>
                  <a:pt x="1437731" y="496404"/>
                  <a:pt x="1457575" y="503381"/>
                  <a:pt x="1491991" y="505551"/>
                </a:cubicBezTo>
                <a:cubicBezTo>
                  <a:pt x="1491371" y="505551"/>
                  <a:pt x="1514005" y="505551"/>
                  <a:pt x="1559894" y="505551"/>
                </a:cubicBezTo>
                <a:cubicBezTo>
                  <a:pt x="1576327" y="505551"/>
                  <a:pt x="1600744" y="504078"/>
                  <a:pt x="1633145" y="501133"/>
                </a:cubicBezTo>
                <a:cubicBezTo>
                  <a:pt x="1665546" y="498187"/>
                  <a:pt x="1689809" y="496714"/>
                  <a:pt x="1705932" y="496714"/>
                </a:cubicBezTo>
                <a:cubicBezTo>
                  <a:pt x="1712753" y="496714"/>
                  <a:pt x="1716164" y="502295"/>
                  <a:pt x="1716164" y="513457"/>
                </a:cubicBezTo>
                <a:cubicBezTo>
                  <a:pt x="1716164" y="526790"/>
                  <a:pt x="1713528" y="551285"/>
                  <a:pt x="1708257" y="586941"/>
                </a:cubicBezTo>
                <a:cubicBezTo>
                  <a:pt x="1702676" y="625699"/>
                  <a:pt x="1697715" y="648798"/>
                  <a:pt x="1693374" y="656239"/>
                </a:cubicBezTo>
                <a:cubicBezTo>
                  <a:pt x="1689653" y="662131"/>
                  <a:pt x="1684537" y="665076"/>
                  <a:pt x="1678026" y="665076"/>
                </a:cubicBezTo>
                <a:cubicBezTo>
                  <a:pt x="1675236" y="665076"/>
                  <a:pt x="1670585" y="664611"/>
                  <a:pt x="1664074" y="663681"/>
                </a:cubicBezTo>
                <a:cubicBezTo>
                  <a:pt x="1641439" y="660580"/>
                  <a:pt x="1575397" y="659030"/>
                  <a:pt x="1465946" y="659030"/>
                </a:cubicBezTo>
                <a:cubicBezTo>
                  <a:pt x="1442072" y="659030"/>
                  <a:pt x="1406570" y="658875"/>
                  <a:pt x="1359441" y="658565"/>
                </a:cubicBezTo>
                <a:cubicBezTo>
                  <a:pt x="1312312" y="658255"/>
                  <a:pt x="1276965" y="658100"/>
                  <a:pt x="1253401" y="658100"/>
                </a:cubicBezTo>
                <a:cubicBezTo>
                  <a:pt x="1243169" y="658100"/>
                  <a:pt x="1238053" y="653604"/>
                  <a:pt x="1238053" y="644612"/>
                </a:cubicBezTo>
                <a:cubicBezTo>
                  <a:pt x="1238053" y="609886"/>
                  <a:pt x="1239991" y="557718"/>
                  <a:pt x="1243867" y="488110"/>
                </a:cubicBezTo>
                <a:cubicBezTo>
                  <a:pt x="1247742" y="418502"/>
                  <a:pt x="1249680" y="366335"/>
                  <a:pt x="1249680" y="331608"/>
                </a:cubicBezTo>
                <a:cubicBezTo>
                  <a:pt x="1249680" y="296261"/>
                  <a:pt x="1247820" y="230374"/>
                  <a:pt x="1244099" y="133946"/>
                </a:cubicBezTo>
                <a:cubicBezTo>
                  <a:pt x="1243169" y="109141"/>
                  <a:pt x="1241464" y="72089"/>
                  <a:pt x="1238983" y="22790"/>
                </a:cubicBezTo>
                <a:lnTo>
                  <a:pt x="1238518" y="16279"/>
                </a:lnTo>
                <a:cubicBezTo>
                  <a:pt x="1237898" y="9147"/>
                  <a:pt x="1241774" y="5582"/>
                  <a:pt x="1250145" y="5582"/>
                </a:cubicBezTo>
                <a:close/>
                <a:moveTo>
                  <a:pt x="791476" y="5582"/>
                </a:moveTo>
                <a:cubicBezTo>
                  <a:pt x="840155" y="5582"/>
                  <a:pt x="886819" y="6202"/>
                  <a:pt x="931467" y="7442"/>
                </a:cubicBezTo>
                <a:cubicBezTo>
                  <a:pt x="1004951" y="9612"/>
                  <a:pt x="1064172" y="32712"/>
                  <a:pt x="1109131" y="76740"/>
                </a:cubicBezTo>
                <a:cubicBezTo>
                  <a:pt x="1155019" y="122009"/>
                  <a:pt x="1177964" y="181230"/>
                  <a:pt x="1177964" y="254404"/>
                </a:cubicBezTo>
                <a:cubicBezTo>
                  <a:pt x="1177964" y="329438"/>
                  <a:pt x="1158275" y="390209"/>
                  <a:pt x="1118898" y="436718"/>
                </a:cubicBezTo>
                <a:cubicBezTo>
                  <a:pt x="1076730" y="486017"/>
                  <a:pt x="1018594" y="510667"/>
                  <a:pt x="944490" y="510667"/>
                </a:cubicBezTo>
                <a:cubicBezTo>
                  <a:pt x="932087" y="510667"/>
                  <a:pt x="913406" y="509969"/>
                  <a:pt x="888446" y="508574"/>
                </a:cubicBezTo>
                <a:cubicBezTo>
                  <a:pt x="863487" y="507179"/>
                  <a:pt x="844806" y="506481"/>
                  <a:pt x="832403" y="506481"/>
                </a:cubicBezTo>
                <a:cubicBezTo>
                  <a:pt x="819071" y="506481"/>
                  <a:pt x="812405" y="512217"/>
                  <a:pt x="812405" y="523689"/>
                </a:cubicBezTo>
                <a:cubicBezTo>
                  <a:pt x="812405" y="537952"/>
                  <a:pt x="813800" y="559191"/>
                  <a:pt x="816590" y="587406"/>
                </a:cubicBezTo>
                <a:cubicBezTo>
                  <a:pt x="819381" y="615622"/>
                  <a:pt x="820776" y="636706"/>
                  <a:pt x="820776" y="650658"/>
                </a:cubicBezTo>
                <a:cubicBezTo>
                  <a:pt x="820776" y="657790"/>
                  <a:pt x="817521" y="661355"/>
                  <a:pt x="811009" y="661355"/>
                </a:cubicBezTo>
                <a:cubicBezTo>
                  <a:pt x="792096" y="661355"/>
                  <a:pt x="763725" y="660813"/>
                  <a:pt x="725898" y="659728"/>
                </a:cubicBezTo>
                <a:cubicBezTo>
                  <a:pt x="688071" y="658642"/>
                  <a:pt x="659701" y="658100"/>
                  <a:pt x="640787" y="658100"/>
                </a:cubicBezTo>
                <a:cubicBezTo>
                  <a:pt x="631795" y="658100"/>
                  <a:pt x="627300" y="653604"/>
                  <a:pt x="627300" y="644612"/>
                </a:cubicBezTo>
                <a:cubicBezTo>
                  <a:pt x="627300" y="610196"/>
                  <a:pt x="627842" y="558493"/>
                  <a:pt x="628927" y="489505"/>
                </a:cubicBezTo>
                <a:cubicBezTo>
                  <a:pt x="630013" y="420517"/>
                  <a:pt x="630555" y="368815"/>
                  <a:pt x="630555" y="334399"/>
                </a:cubicBezTo>
                <a:cubicBezTo>
                  <a:pt x="630555" y="237040"/>
                  <a:pt x="626369" y="134721"/>
                  <a:pt x="617998" y="27441"/>
                </a:cubicBezTo>
                <a:lnTo>
                  <a:pt x="617533" y="20929"/>
                </a:lnTo>
                <a:cubicBezTo>
                  <a:pt x="616913" y="15038"/>
                  <a:pt x="621564" y="11473"/>
                  <a:pt x="631485" y="10232"/>
                </a:cubicBezTo>
                <a:cubicBezTo>
                  <a:pt x="655670" y="7132"/>
                  <a:pt x="709000" y="5582"/>
                  <a:pt x="791476" y="5582"/>
                </a:cubicBezTo>
                <a:close/>
                <a:moveTo>
                  <a:pt x="2219091" y="0"/>
                </a:moveTo>
                <a:cubicBezTo>
                  <a:pt x="2225292" y="0"/>
                  <a:pt x="2228858" y="388"/>
                  <a:pt x="2229788" y="1163"/>
                </a:cubicBezTo>
                <a:cubicBezTo>
                  <a:pt x="2230718" y="1938"/>
                  <a:pt x="2231339" y="4961"/>
                  <a:pt x="2231648" y="10232"/>
                </a:cubicBezTo>
                <a:cubicBezTo>
                  <a:pt x="2231648" y="18604"/>
                  <a:pt x="2231339" y="30231"/>
                  <a:pt x="2230718" y="45114"/>
                </a:cubicBezTo>
                <a:cubicBezTo>
                  <a:pt x="2230098" y="61547"/>
                  <a:pt x="2229788" y="73174"/>
                  <a:pt x="2229788" y="79996"/>
                </a:cubicBezTo>
                <a:cubicBezTo>
                  <a:pt x="2229788" y="87747"/>
                  <a:pt x="2230796" y="99142"/>
                  <a:pt x="2232811" y="114180"/>
                </a:cubicBezTo>
                <a:cubicBezTo>
                  <a:pt x="2234827" y="129217"/>
                  <a:pt x="2235834" y="140457"/>
                  <a:pt x="2235834" y="147898"/>
                </a:cubicBezTo>
                <a:cubicBezTo>
                  <a:pt x="2235834" y="154100"/>
                  <a:pt x="2232423" y="157200"/>
                  <a:pt x="2225603" y="157200"/>
                </a:cubicBezTo>
                <a:cubicBezTo>
                  <a:pt x="2213820" y="157200"/>
                  <a:pt x="2167157" y="154875"/>
                  <a:pt x="2085611" y="150224"/>
                </a:cubicBezTo>
                <a:cubicBezTo>
                  <a:pt x="2083750" y="228669"/>
                  <a:pt x="2082820" y="283394"/>
                  <a:pt x="2082820" y="314400"/>
                </a:cubicBezTo>
                <a:cubicBezTo>
                  <a:pt x="2082820" y="350987"/>
                  <a:pt x="2084293" y="406022"/>
                  <a:pt x="2087238" y="479506"/>
                </a:cubicBezTo>
                <a:cubicBezTo>
                  <a:pt x="2090184" y="552990"/>
                  <a:pt x="2091657" y="608025"/>
                  <a:pt x="2091657" y="644612"/>
                </a:cubicBezTo>
                <a:cubicBezTo>
                  <a:pt x="2091657" y="650503"/>
                  <a:pt x="2090262" y="654224"/>
                  <a:pt x="2087471" y="655774"/>
                </a:cubicBezTo>
                <a:cubicBezTo>
                  <a:pt x="2086541" y="656394"/>
                  <a:pt x="2082200" y="657170"/>
                  <a:pt x="2074449" y="658100"/>
                </a:cubicBezTo>
                <a:cubicBezTo>
                  <a:pt x="2055845" y="660580"/>
                  <a:pt x="2028560" y="661821"/>
                  <a:pt x="1992593" y="661821"/>
                </a:cubicBezTo>
                <a:cubicBezTo>
                  <a:pt x="1952596" y="661821"/>
                  <a:pt x="1924535" y="660580"/>
                  <a:pt x="1908412" y="658100"/>
                </a:cubicBezTo>
                <a:cubicBezTo>
                  <a:pt x="1899731" y="656549"/>
                  <a:pt x="1895390" y="651744"/>
                  <a:pt x="1895390" y="643682"/>
                </a:cubicBezTo>
                <a:cubicBezTo>
                  <a:pt x="1895390" y="607095"/>
                  <a:pt x="1896940" y="552215"/>
                  <a:pt x="1900041" y="479041"/>
                </a:cubicBezTo>
                <a:cubicBezTo>
                  <a:pt x="1903141" y="405867"/>
                  <a:pt x="1904691" y="350987"/>
                  <a:pt x="1904691" y="314400"/>
                </a:cubicBezTo>
                <a:cubicBezTo>
                  <a:pt x="1904691" y="290215"/>
                  <a:pt x="1903451" y="236265"/>
                  <a:pt x="1900971" y="152549"/>
                </a:cubicBezTo>
                <a:cubicBezTo>
                  <a:pt x="1838959" y="158750"/>
                  <a:pt x="1789505" y="161851"/>
                  <a:pt x="1752608" y="161851"/>
                </a:cubicBezTo>
                <a:cubicBezTo>
                  <a:pt x="1747647" y="161851"/>
                  <a:pt x="1745166" y="160301"/>
                  <a:pt x="1745166" y="157200"/>
                </a:cubicBezTo>
                <a:cubicBezTo>
                  <a:pt x="1745166" y="153169"/>
                  <a:pt x="1747337" y="141232"/>
                  <a:pt x="1751678" y="121388"/>
                </a:cubicBezTo>
                <a:cubicBezTo>
                  <a:pt x="1756639" y="99684"/>
                  <a:pt x="1759429" y="86507"/>
                  <a:pt x="1760049" y="81856"/>
                </a:cubicBezTo>
                <a:cubicBezTo>
                  <a:pt x="1760979" y="67283"/>
                  <a:pt x="1762064" y="52710"/>
                  <a:pt x="1763305" y="38138"/>
                </a:cubicBezTo>
                <a:cubicBezTo>
                  <a:pt x="1765475" y="14883"/>
                  <a:pt x="1769196" y="3256"/>
                  <a:pt x="1774467" y="3256"/>
                </a:cubicBezTo>
                <a:cubicBezTo>
                  <a:pt x="1775087" y="3256"/>
                  <a:pt x="1777257" y="3411"/>
                  <a:pt x="1780978" y="3721"/>
                </a:cubicBezTo>
                <a:cubicBezTo>
                  <a:pt x="1831208" y="10232"/>
                  <a:pt x="1905467" y="13488"/>
                  <a:pt x="2003755" y="13488"/>
                </a:cubicBezTo>
                <a:cubicBezTo>
                  <a:pt x="2031660" y="13488"/>
                  <a:pt x="2083130" y="10542"/>
                  <a:pt x="2158165" y="4651"/>
                </a:cubicBezTo>
                <a:cubicBezTo>
                  <a:pt x="2198472" y="1551"/>
                  <a:pt x="2218781" y="0"/>
                  <a:pt x="221909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152C3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39890-27D2-8937-1606-E2A14909145B}"/>
              </a:ext>
            </a:extLst>
          </p:cNvPr>
          <p:cNvSpPr txBox="1"/>
          <p:nvPr/>
        </p:nvSpPr>
        <p:spPr>
          <a:xfrm>
            <a:off x="10335238" y="6304003"/>
            <a:ext cx="167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44D5E"/>
                </a:solidFill>
                <a:latin typeface="Proxima Nova"/>
              </a:rPr>
              <a:t>Kavya Amballa</a:t>
            </a:r>
            <a:endParaRPr lang="en-IN" dirty="0">
              <a:solidFill>
                <a:srgbClr val="244D5E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0832549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B9F80-1D89-C0F4-D07D-301ECE50C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991EA-3B94-9D2B-854B-8E5362CE3A57}"/>
              </a:ext>
            </a:extLst>
          </p:cNvPr>
          <p:cNvSpPr txBox="1"/>
          <p:nvPr/>
        </p:nvSpPr>
        <p:spPr>
          <a:xfrm>
            <a:off x="4294340" y="109397"/>
            <a:ext cx="52074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52C3A"/>
                </a:solidFill>
                <a:latin typeface="Berlin Sans FB Demi" panose="020E0802020502020306" pitchFamily="34" charset="0"/>
              </a:rPr>
              <a:t>PHASE 4 : CHALLENGES &amp; RETURNS</a:t>
            </a:r>
          </a:p>
          <a:p>
            <a:pPr algn="ctr"/>
            <a:r>
              <a:rPr lang="en-IN" sz="1400" dirty="0">
                <a:solidFill>
                  <a:srgbClr val="152C3A"/>
                </a:solidFill>
              </a:rPr>
              <a:t>Understanding Why Adoptions Fail</a:t>
            </a:r>
          </a:p>
          <a:p>
            <a:pPr algn="ctr"/>
            <a:endParaRPr lang="en-IN" dirty="0">
              <a:solidFill>
                <a:srgbClr val="152C3A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69F176-F459-81B9-813C-38C02A84A304}"/>
              </a:ext>
            </a:extLst>
          </p:cNvPr>
          <p:cNvGrpSpPr/>
          <p:nvPr/>
        </p:nvGrpSpPr>
        <p:grpSpPr>
          <a:xfrm>
            <a:off x="0" y="0"/>
            <a:ext cx="3087148" cy="6858000"/>
            <a:chOff x="-1" y="0"/>
            <a:chExt cx="2793535" cy="6858000"/>
          </a:xfrm>
          <a:solidFill>
            <a:srgbClr val="1D3F4C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B9ED436-A706-415C-EE12-BD754087B4A0}"/>
                </a:ext>
              </a:extLst>
            </p:cNvPr>
            <p:cNvGrpSpPr/>
            <p:nvPr/>
          </p:nvGrpSpPr>
          <p:grpSpPr>
            <a:xfrm>
              <a:off x="-1" y="0"/>
              <a:ext cx="2793535" cy="6858000"/>
              <a:chOff x="-1" y="0"/>
              <a:chExt cx="2793535" cy="6858000"/>
            </a:xfrm>
            <a:grpFill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A0927-3150-5B3E-DABE-3A3CB45FE076}"/>
                  </a:ext>
                </a:extLst>
              </p:cNvPr>
              <p:cNvSpPr/>
              <p:nvPr/>
            </p:nvSpPr>
            <p:spPr>
              <a:xfrm>
                <a:off x="0" y="0"/>
                <a:ext cx="2793534" cy="685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780272-6DF0-4473-4E45-04A9F8A3830F}"/>
                  </a:ext>
                </a:extLst>
              </p:cNvPr>
              <p:cNvSpPr txBox="1"/>
              <p:nvPr/>
            </p:nvSpPr>
            <p:spPr>
              <a:xfrm>
                <a:off x="-1" y="1919101"/>
                <a:ext cx="2710264" cy="280076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b="1" dirty="0">
                  <a:solidFill>
                    <a:srgbClr val="FFFFFF"/>
                  </a:solidFill>
                  <a:latin typeface="Proxima Nova"/>
                </a:endParaRPr>
              </a:p>
              <a:p>
                <a:pPr algn="ctr"/>
                <a:r>
                  <a:rPr lang="en-US" sz="1600" b="1" dirty="0">
                    <a:solidFill>
                      <a:srgbClr val="FFFFFF"/>
                    </a:solidFill>
                    <a:latin typeface="Proxima Nova"/>
                  </a:rPr>
                  <a:t>Adoption Failures </a:t>
                </a:r>
              </a:p>
              <a:p>
                <a:pPr algn="ctr"/>
                <a:endParaRPr lang="en-US" sz="1600" b="1" dirty="0">
                  <a:solidFill>
                    <a:srgbClr val="FFFFFF"/>
                  </a:solidFill>
                  <a:latin typeface="Proxima Nova"/>
                </a:endParaRPr>
              </a:p>
              <a:p>
                <a:r>
                  <a:rPr lang="en-US" sz="1600" dirty="0">
                    <a:solidFill>
                      <a:schemeClr val="bg2"/>
                    </a:solidFill>
                    <a:latin typeface="Proxima Nova"/>
                  </a:rPr>
                  <a:t>This  identifies animals that were returned after adoption, along with adopter and shelter details. </a:t>
                </a:r>
              </a:p>
              <a:p>
                <a:endParaRPr lang="en-US" sz="1600" dirty="0">
                  <a:solidFill>
                    <a:schemeClr val="bg2"/>
                  </a:solidFill>
                  <a:latin typeface="Proxima Nova"/>
                </a:endParaRPr>
              </a:p>
              <a:p>
                <a:r>
                  <a:rPr lang="en-US" sz="1600" dirty="0">
                    <a:solidFill>
                      <a:schemeClr val="bg2"/>
                    </a:solidFill>
                    <a:latin typeface="Proxima Nova"/>
                  </a:rPr>
                  <a:t>It helps understand patterns in returns, to reduce adoption failures and improve matching.</a:t>
                </a:r>
              </a:p>
              <a:p>
                <a:endParaRPr lang="en-IN" sz="1600" dirty="0">
                  <a:latin typeface="Proxima Nova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287977-19F2-32A7-7E48-2FC090095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050" y="1848075"/>
              <a:ext cx="271433" cy="271433"/>
            </a:xfrm>
            <a:prstGeom prst="rect">
              <a:avLst/>
            </a:prstGeom>
            <a:grpFill/>
          </p:spPr>
        </p:pic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7E635D-1768-C9D2-4384-699A2836E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51" y="791408"/>
            <a:ext cx="8621400" cy="22553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28B34B4-ECC1-622E-AA49-81A71BBFC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52" y="3341315"/>
            <a:ext cx="8621400" cy="251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7CA7A1-6A2D-81E9-2CE7-BF22A372B34E}"/>
              </a:ext>
            </a:extLst>
          </p:cNvPr>
          <p:cNvSpPr/>
          <p:nvPr/>
        </p:nvSpPr>
        <p:spPr>
          <a:xfrm>
            <a:off x="12122092" y="0"/>
            <a:ext cx="69908" cy="6858000"/>
          </a:xfrm>
          <a:prstGeom prst="rect">
            <a:avLst/>
          </a:prstGeom>
          <a:solidFill>
            <a:srgbClr val="1D3F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78583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E3B0CC-4751-EA59-364B-E0B175FB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E3045E-024A-C701-8F19-0AD6B629E8FC}"/>
              </a:ext>
            </a:extLst>
          </p:cNvPr>
          <p:cNvSpPr txBox="1"/>
          <p:nvPr/>
        </p:nvSpPr>
        <p:spPr>
          <a:xfrm>
            <a:off x="3228474" y="67038"/>
            <a:ext cx="53110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52C3A"/>
                </a:solidFill>
                <a:latin typeface="Berlin Sans FB Demi" panose="020E0802020502020306" pitchFamily="34" charset="0"/>
              </a:rPr>
              <a:t>PHASE 4 : CHALLENGES &amp; RETURNS</a:t>
            </a:r>
          </a:p>
          <a:p>
            <a:pPr algn="ctr"/>
            <a:r>
              <a:rPr lang="en-IN" sz="1400" dirty="0">
                <a:solidFill>
                  <a:srgbClr val="152C3A"/>
                </a:solidFill>
              </a:rPr>
              <a:t>Understanding Why Adoptions Fail</a:t>
            </a:r>
          </a:p>
          <a:p>
            <a:pPr algn="ctr"/>
            <a:endParaRPr lang="en-IN" dirty="0">
              <a:solidFill>
                <a:srgbClr val="152C3A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91C1CA-655B-FCB1-28F7-52AFD7958656}"/>
              </a:ext>
            </a:extLst>
          </p:cNvPr>
          <p:cNvGrpSpPr/>
          <p:nvPr/>
        </p:nvGrpSpPr>
        <p:grpSpPr>
          <a:xfrm>
            <a:off x="3657599" y="0"/>
            <a:ext cx="8534401" cy="6858000"/>
            <a:chOff x="3657599" y="0"/>
            <a:chExt cx="8534401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470A66D-0F6F-9EC6-7D6D-2DE4FCE5F1D5}"/>
                </a:ext>
              </a:extLst>
            </p:cNvPr>
            <p:cNvGrpSpPr/>
            <p:nvPr/>
          </p:nvGrpSpPr>
          <p:grpSpPr>
            <a:xfrm>
              <a:off x="8403335" y="0"/>
              <a:ext cx="3788665" cy="6858000"/>
              <a:chOff x="9398466" y="0"/>
              <a:chExt cx="2793534" cy="6858000"/>
            </a:xfrm>
            <a:solidFill>
              <a:srgbClr val="1D3F4C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10EBF19-E2A6-33BA-8FAB-5A0674B72EBE}"/>
                  </a:ext>
                </a:extLst>
              </p:cNvPr>
              <p:cNvGrpSpPr/>
              <p:nvPr/>
            </p:nvGrpSpPr>
            <p:grpSpPr>
              <a:xfrm>
                <a:off x="9398466" y="0"/>
                <a:ext cx="2793534" cy="6858000"/>
                <a:chOff x="9398466" y="0"/>
                <a:chExt cx="2793534" cy="6858000"/>
              </a:xfrm>
              <a:grpFill/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521DD42-6599-BEFB-61B3-AF0B405C91DD}"/>
                    </a:ext>
                  </a:extLst>
                </p:cNvPr>
                <p:cNvSpPr/>
                <p:nvPr/>
              </p:nvSpPr>
              <p:spPr>
                <a:xfrm>
                  <a:off x="9398466" y="0"/>
                  <a:ext cx="2793534" cy="68580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254000" dist="38100" sx="104000" sy="104000" algn="l" rotWithShape="0">
                    <a:prstClr val="black">
                      <a:alpha val="6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B9FB769-4589-143C-E1E8-66CB7AE37038}"/>
                    </a:ext>
                  </a:extLst>
                </p:cNvPr>
                <p:cNvSpPr txBox="1"/>
                <p:nvPr/>
              </p:nvSpPr>
              <p:spPr>
                <a:xfrm>
                  <a:off x="9641187" y="3768781"/>
                  <a:ext cx="2366525" cy="187743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FFFFFF"/>
                      </a:solidFill>
                      <a:latin typeface="Proxima Nova"/>
                    </a:rPr>
                    <a:t>Risk Groups</a:t>
                  </a:r>
                </a:p>
                <a:p>
                  <a:pPr algn="ctr"/>
                  <a:endParaRPr lang="en-US" sz="1600" b="1" dirty="0">
                    <a:solidFill>
                      <a:srgbClr val="FFFFFF"/>
                    </a:solidFill>
                    <a:latin typeface="Proxima Nova"/>
                  </a:endParaRP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Senior dogs (&gt;7 years),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Adult cats (4–7 years),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Indies, and Mixed cats face the highest risk of being returned.</a:t>
                  </a:r>
                </a:p>
              </p:txBody>
            </p: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2D163BC-78BD-AD72-0521-A7A3FA023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9611" y="3341315"/>
                <a:ext cx="304800" cy="304800"/>
              </a:xfrm>
              <a:prstGeom prst="rect">
                <a:avLst/>
              </a:prstGeom>
              <a:grpFill/>
            </p:spPr>
          </p:pic>
        </p:grpSp>
        <p:pic>
          <p:nvPicPr>
            <p:cNvPr id="6" name="Picture 5" descr="A table with numbers and symbols&#10;&#10;AI-generated content may be incorrect.">
              <a:extLst>
                <a:ext uri="{FF2B5EF4-FFF2-40B4-BE49-F238E27FC236}">
                  <a16:creationId xmlns:a16="http://schemas.microsoft.com/office/drawing/2014/main" id="{C32452AE-2CEF-0A7A-1F5B-30D8535E3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867" y="749708"/>
              <a:ext cx="3530850" cy="2144494"/>
            </a:xfrm>
            <a:prstGeom prst="rect">
              <a:avLst/>
            </a:prstGeom>
          </p:spPr>
        </p:pic>
        <p:pic>
          <p:nvPicPr>
            <p:cNvPr id="19" name="Picture 18" descr="A computer screen shot of text&#10;&#10;AI-generated content may be incorrect.">
              <a:extLst>
                <a:ext uri="{FF2B5EF4-FFF2-40B4-BE49-F238E27FC236}">
                  <a16:creationId xmlns:a16="http://schemas.microsoft.com/office/drawing/2014/main" id="{2FAF2E80-A62A-14BF-9843-E29D90A0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9" y="3516686"/>
              <a:ext cx="4538443" cy="305540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77F892-49F7-A3F6-5628-B45CF0497CA7}"/>
              </a:ext>
            </a:extLst>
          </p:cNvPr>
          <p:cNvGrpSpPr/>
          <p:nvPr/>
        </p:nvGrpSpPr>
        <p:grpSpPr>
          <a:xfrm>
            <a:off x="0" y="0"/>
            <a:ext cx="8196044" cy="6858000"/>
            <a:chOff x="0" y="0"/>
            <a:chExt cx="8196044" cy="6858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E28E55-F39B-9AE4-6914-6F2F46A72BA7}"/>
                </a:ext>
              </a:extLst>
            </p:cNvPr>
            <p:cNvGrpSpPr/>
            <p:nvPr/>
          </p:nvGrpSpPr>
          <p:grpSpPr>
            <a:xfrm>
              <a:off x="0" y="0"/>
              <a:ext cx="3347207" cy="6858000"/>
              <a:chOff x="4544567" y="-10621"/>
              <a:chExt cx="3608831" cy="6858000"/>
            </a:xfrm>
            <a:solidFill>
              <a:srgbClr val="1D3F4C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A025E7B-C9EA-27B5-FA08-6A2A1C51A8FB}"/>
                  </a:ext>
                </a:extLst>
              </p:cNvPr>
              <p:cNvGrpSpPr/>
              <p:nvPr/>
            </p:nvGrpSpPr>
            <p:grpSpPr>
              <a:xfrm>
                <a:off x="4544567" y="-10621"/>
                <a:ext cx="3608831" cy="6858000"/>
                <a:chOff x="3162649" y="0"/>
                <a:chExt cx="2793536" cy="6858000"/>
              </a:xfrm>
              <a:grpFill/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64E1910-8250-22CC-A11A-B0554DD6BF9E}"/>
                    </a:ext>
                  </a:extLst>
                </p:cNvPr>
                <p:cNvGrpSpPr/>
                <p:nvPr/>
              </p:nvGrpSpPr>
              <p:grpSpPr>
                <a:xfrm>
                  <a:off x="3162649" y="0"/>
                  <a:ext cx="2793536" cy="6858000"/>
                  <a:chOff x="3162649" y="0"/>
                  <a:chExt cx="2793536" cy="6858000"/>
                </a:xfrm>
                <a:grpFill/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11A909-6C3D-A4F7-5318-DBD23DF225DA}"/>
                      </a:ext>
                    </a:extLst>
                  </p:cNvPr>
                  <p:cNvSpPr/>
                  <p:nvPr/>
                </p:nvSpPr>
                <p:spPr>
                  <a:xfrm>
                    <a:off x="3162649" y="0"/>
                    <a:ext cx="2793534" cy="68580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375F5DE-960B-6E27-1B32-3F13EF7A364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2651" y="3722615"/>
                    <a:ext cx="2793534" cy="286232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Return Rates </a:t>
                    </a:r>
                  </a:p>
                  <a:p>
                    <a:pPr algn="ctr"/>
                    <a:endParaRPr lang="en-US" sz="1600" b="1" dirty="0">
                      <a:solidFill>
                        <a:srgbClr val="FFFFFF"/>
                      </a:solidFill>
                      <a:latin typeface="Proxima Nova"/>
                    </a:endParaRP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Behavior : 47% of returns are linked to behavior problems.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Management : 27% of adopters return pets due to lack of time, space.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20% of returns due medical issues</a:t>
                    </a:r>
                  </a:p>
                </p:txBody>
              </p:sp>
            </p:grp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3E8B110-964B-FF41-EE63-EB42974889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4433" y="3341315"/>
                  <a:ext cx="304800" cy="30480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32" name="Picture 31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9D9E4344-0EFC-E10F-3093-ED3AA4FF5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58"/>
              <a:stretch>
                <a:fillRect/>
              </a:stretch>
            </p:blipFill>
            <p:spPr>
              <a:xfrm>
                <a:off x="4672581" y="1063517"/>
                <a:ext cx="3352803" cy="1495634"/>
              </a:xfrm>
              <a:prstGeom prst="rect">
                <a:avLst/>
              </a:prstGeom>
              <a:grpFill/>
            </p:spPr>
          </p:pic>
        </p:grpSp>
        <p:pic>
          <p:nvPicPr>
            <p:cNvPr id="26" name="Picture 25" descr="A computer screen shot of a code&#10;&#10;AI-generated content may be incorrect.">
              <a:extLst>
                <a:ext uri="{FF2B5EF4-FFF2-40B4-BE49-F238E27FC236}">
                  <a16:creationId xmlns:a16="http://schemas.microsoft.com/office/drawing/2014/main" id="{7635B354-FFEA-A009-98E9-3FE95D9E2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835270"/>
              <a:ext cx="4538444" cy="250604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699808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1A8A44-9082-B3EB-E5AB-3BB7C52B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DD4F6A-C4C7-7A08-CB75-784506A8B805}"/>
              </a:ext>
            </a:extLst>
          </p:cNvPr>
          <p:cNvSpPr txBox="1"/>
          <p:nvPr/>
        </p:nvSpPr>
        <p:spPr>
          <a:xfrm>
            <a:off x="3833977" y="122632"/>
            <a:ext cx="4494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52C3A"/>
                </a:solidFill>
                <a:latin typeface="Berlin Sans FB Demi" panose="020E0802020502020306" pitchFamily="34" charset="0"/>
              </a:rPr>
              <a:t>PHASE 5 : STREET VS PEDIGREE</a:t>
            </a:r>
          </a:p>
          <a:p>
            <a:pPr algn="ctr"/>
            <a:r>
              <a:rPr lang="en-US" sz="1400" dirty="0">
                <a:solidFill>
                  <a:srgbClr val="152C3A"/>
                </a:solidFill>
              </a:rPr>
              <a:t>Adoptions Preferences Across Cities</a:t>
            </a:r>
          </a:p>
          <a:p>
            <a:pPr algn="ctr"/>
            <a:endParaRPr lang="en-US" sz="1400" dirty="0">
              <a:solidFill>
                <a:srgbClr val="152C3A"/>
              </a:solidFill>
            </a:endParaRPr>
          </a:p>
          <a:p>
            <a:pPr algn="ctr"/>
            <a:endParaRPr lang="en-IN" dirty="0">
              <a:solidFill>
                <a:srgbClr val="152C3A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CD44C-E1A2-AEB3-A1A7-ACCFEFDAAF68}"/>
              </a:ext>
            </a:extLst>
          </p:cNvPr>
          <p:cNvGrpSpPr/>
          <p:nvPr/>
        </p:nvGrpSpPr>
        <p:grpSpPr>
          <a:xfrm>
            <a:off x="-1815" y="0"/>
            <a:ext cx="8383032" cy="6858000"/>
            <a:chOff x="-1815" y="0"/>
            <a:chExt cx="8383032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BAF9DA4-243A-5B7C-3939-D9A8D010B7F8}"/>
                </a:ext>
              </a:extLst>
            </p:cNvPr>
            <p:cNvGrpSpPr/>
            <p:nvPr/>
          </p:nvGrpSpPr>
          <p:grpSpPr>
            <a:xfrm>
              <a:off x="-1815" y="0"/>
              <a:ext cx="3595099" cy="6858000"/>
              <a:chOff x="-1815" y="0"/>
              <a:chExt cx="3595099" cy="6858000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6A9247C-C46F-E4B3-B397-A60C213748B0}"/>
                  </a:ext>
                </a:extLst>
              </p:cNvPr>
              <p:cNvGrpSpPr/>
              <p:nvPr/>
            </p:nvGrpSpPr>
            <p:grpSpPr>
              <a:xfrm>
                <a:off x="-1815" y="0"/>
                <a:ext cx="3595099" cy="6858000"/>
                <a:chOff x="0" y="0"/>
                <a:chExt cx="2793534" cy="6858000"/>
              </a:xfrm>
              <a:solidFill>
                <a:srgbClr val="2B5E73"/>
              </a:solidFill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3DE1C8E-E073-7726-E446-91C30242902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793534" cy="6858000"/>
                </a:xfrm>
                <a:prstGeom prst="rect">
                  <a:avLst/>
                </a:prstGeom>
                <a:solidFill>
                  <a:srgbClr val="1D3F4C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9DE31D-2253-C44E-CD3D-44D4585ECEC1}"/>
                    </a:ext>
                  </a:extLst>
                </p:cNvPr>
                <p:cNvSpPr txBox="1"/>
                <p:nvPr/>
              </p:nvSpPr>
              <p:spPr>
                <a:xfrm>
                  <a:off x="180362" y="3722615"/>
                  <a:ext cx="2432807" cy="2964914"/>
                </a:xfrm>
                <a:prstGeom prst="rect">
                  <a:avLst/>
                </a:prstGeom>
                <a:solidFill>
                  <a:srgbClr val="1D3F4C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137160" algn="ctr">
                    <a:spcAft>
                      <a:spcPts val="800"/>
                    </a:spcAft>
                    <a:buSzPct val="94444"/>
                  </a:pPr>
                  <a:r>
                    <a:rPr lang="en-US" sz="1600" b="1" dirty="0">
                      <a:solidFill>
                        <a:srgbClr val="FFFFFF"/>
                      </a:solidFill>
                      <a:latin typeface="Proxima Nova"/>
                    </a:rPr>
                    <a:t>Adoption Split</a:t>
                  </a:r>
                </a:p>
                <a:p>
                  <a:pPr marL="137160">
                    <a:spcAft>
                      <a:spcPts val="800"/>
                    </a:spcAft>
                    <a:buSzPct val="94444"/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 Strays account for 41.4% of adoptions.</a:t>
                  </a:r>
                </a:p>
                <a:p>
                  <a:pPr marL="137160">
                    <a:spcAft>
                      <a:spcPts val="800"/>
                    </a:spcAft>
                    <a:buSzPct val="94444"/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While pedigrees and owner surrenders form 58.6%.</a:t>
                  </a:r>
                </a:p>
                <a:p>
                  <a:pPr marL="137160">
                    <a:spcAft>
                      <a:spcPts val="800"/>
                    </a:spcAft>
                    <a:buSzPct val="94444"/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Showing a clear Bias &amp; Lower adoption of strays highlights need for ‘Adopt a Desi’ awareness</a:t>
                  </a:r>
                </a:p>
                <a:p>
                  <a:pPr marL="137160">
                    <a:spcAft>
                      <a:spcPts val="800"/>
                    </a:spcAft>
                    <a:buSzPct val="94444"/>
                  </a:pPr>
                  <a:endParaRPr lang="en-US" sz="1600" dirty="0">
                    <a:solidFill>
                      <a:srgbClr val="FFFFFF"/>
                    </a:solidFill>
                    <a:latin typeface="Proxima Nova"/>
                  </a:endParaRPr>
                </a:p>
              </p:txBody>
            </p:sp>
          </p:grpSp>
          <p:pic>
            <p:nvPicPr>
              <p:cNvPr id="23" name="Picture 22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31159A9C-138F-7989-CFF3-994ECA638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87" y="1199850"/>
                <a:ext cx="3166099" cy="876422"/>
              </a:xfrm>
              <a:prstGeom prst="rect">
                <a:avLst/>
              </a:prstGeom>
            </p:spPr>
          </p:pic>
        </p:grpSp>
        <p:pic>
          <p:nvPicPr>
            <p:cNvPr id="13" name="Picture 12" descr="A computer code with text&#10;&#10;AI-generated content may be incorrect.">
              <a:extLst>
                <a:ext uri="{FF2B5EF4-FFF2-40B4-BE49-F238E27FC236}">
                  <a16:creationId xmlns:a16="http://schemas.microsoft.com/office/drawing/2014/main" id="{4FA3DF52-67AC-4899-0C9B-AD3465766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800" y="1036219"/>
              <a:ext cx="4735417" cy="230592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B0ED15-87FD-446B-28AC-F48AE63BE2B7}"/>
              </a:ext>
            </a:extLst>
          </p:cNvPr>
          <p:cNvGrpSpPr/>
          <p:nvPr/>
        </p:nvGrpSpPr>
        <p:grpSpPr>
          <a:xfrm>
            <a:off x="3682022" y="0"/>
            <a:ext cx="8509979" cy="6858000"/>
            <a:chOff x="3682022" y="0"/>
            <a:chExt cx="8509979" cy="6858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9C2009-F93F-B493-471A-3C06FF9667D8}"/>
                </a:ext>
              </a:extLst>
            </p:cNvPr>
            <p:cNvGrpSpPr/>
            <p:nvPr/>
          </p:nvGrpSpPr>
          <p:grpSpPr>
            <a:xfrm>
              <a:off x="3682022" y="0"/>
              <a:ext cx="8509979" cy="6858000"/>
              <a:chOff x="3682022" y="0"/>
              <a:chExt cx="8509979" cy="6858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6495CA7-4443-119B-715B-63526412E99A}"/>
                  </a:ext>
                </a:extLst>
              </p:cNvPr>
              <p:cNvGrpSpPr/>
              <p:nvPr/>
            </p:nvGrpSpPr>
            <p:grpSpPr>
              <a:xfrm>
                <a:off x="8433733" y="0"/>
                <a:ext cx="3758268" cy="6858000"/>
                <a:chOff x="8433733" y="0"/>
                <a:chExt cx="3758268" cy="6858000"/>
              </a:xfr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8693F18-AB9A-E234-2AB9-903C7EF49354}"/>
                    </a:ext>
                  </a:extLst>
                </p:cNvPr>
                <p:cNvGrpSpPr/>
                <p:nvPr/>
              </p:nvGrpSpPr>
              <p:grpSpPr>
                <a:xfrm>
                  <a:off x="8433733" y="0"/>
                  <a:ext cx="3758268" cy="6858000"/>
                  <a:chOff x="6226392" y="0"/>
                  <a:chExt cx="2793534" cy="6858000"/>
                </a:xfrm>
                <a:solidFill>
                  <a:srgbClr val="265264"/>
                </a:solidFill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A97258D-1F1B-E61B-AF8F-433FAB47A4E6}"/>
                      </a:ext>
                    </a:extLst>
                  </p:cNvPr>
                  <p:cNvSpPr/>
                  <p:nvPr/>
                </p:nvSpPr>
                <p:spPr>
                  <a:xfrm>
                    <a:off x="6226392" y="0"/>
                    <a:ext cx="2793534" cy="6858000"/>
                  </a:xfrm>
                  <a:prstGeom prst="rect">
                    <a:avLst/>
                  </a:prstGeom>
                  <a:solidFill>
                    <a:srgbClr val="1D3F4C"/>
                  </a:solidFill>
                  <a:ln>
                    <a:noFill/>
                  </a:ln>
                  <a:effectLst>
                    <a:outerShdw blurRad="254000" dist="38100" sx="104000" sy="104000" algn="l" rotWithShape="0">
                      <a:prstClr val="black">
                        <a:alpha val="6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959EB1B-6DF9-DF52-2AA4-0C747E28CA96}"/>
                      </a:ext>
                    </a:extLst>
                  </p:cNvPr>
                  <p:cNvSpPr txBox="1"/>
                  <p:nvPr/>
                </p:nvSpPr>
                <p:spPr>
                  <a:xfrm>
                    <a:off x="6415936" y="4076131"/>
                    <a:ext cx="2432807" cy="2123658"/>
                  </a:xfrm>
                  <a:prstGeom prst="rect">
                    <a:avLst/>
                  </a:prstGeom>
                  <a:solidFill>
                    <a:srgbClr val="1D3F4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137160" lvl="1" algn="ctr">
                      <a:spcBef>
                        <a:spcPts val="1200"/>
                      </a:spcBef>
                      <a:buSzPct val="94444"/>
                    </a:pPr>
                    <a:r>
                      <a:rPr lang="en-IN" sz="1600" b="1" dirty="0">
                        <a:solidFill>
                          <a:srgbClr val="FFFFFF"/>
                        </a:solidFill>
                        <a:latin typeface="Proxima Nova"/>
                      </a:rPr>
                      <a:t>Cultural Patterns</a:t>
                    </a:r>
                  </a:p>
                  <a:p>
                    <a:pPr marL="137160" lvl="1">
                      <a:spcBef>
                        <a:spcPts val="1200"/>
                      </a:spcBef>
                      <a:buSzPct val="94444"/>
                    </a:pPr>
                    <a:r>
                      <a:rPr lang="en-IN" sz="1600" dirty="0">
                        <a:solidFill>
                          <a:srgbClr val="FFFFFF"/>
                        </a:solidFill>
                        <a:latin typeface="Proxima Nova"/>
                      </a:rPr>
                      <a:t>Urban </a:t>
                    </a:r>
                    <a:r>
                      <a:rPr lang="en-IN" sz="1600" dirty="0" err="1">
                        <a:solidFill>
                          <a:srgbClr val="FFFFFF"/>
                        </a:solidFill>
                        <a:latin typeface="Proxima Nova"/>
                      </a:rPr>
                      <a:t>centers</a:t>
                    </a:r>
                    <a:r>
                      <a:rPr lang="en-IN" sz="1600" dirty="0">
                        <a:solidFill>
                          <a:srgbClr val="FFFFFF"/>
                        </a:solidFill>
                        <a:latin typeface="Proxima Nova"/>
                      </a:rPr>
                      <a:t> like Delhi, Mumbai, and Lucknow lean heavily toward pedigrees </a:t>
                    </a:r>
                  </a:p>
                  <a:p>
                    <a:pPr marL="137160" lvl="1">
                      <a:spcBef>
                        <a:spcPts val="1200"/>
                      </a:spcBef>
                      <a:buSzPct val="94444"/>
                    </a:pPr>
                    <a:r>
                      <a:rPr lang="en-IN" sz="1600" dirty="0">
                        <a:solidFill>
                          <a:srgbClr val="FFFFFF"/>
                        </a:solidFill>
                        <a:latin typeface="Proxima Nova"/>
                      </a:rPr>
                      <a:t>While Kolkata and Hyderabad demonstrate more balanced adoption </a:t>
                    </a:r>
                    <a:r>
                      <a:rPr lang="en-IN" sz="1600" dirty="0" err="1">
                        <a:solidFill>
                          <a:srgbClr val="FFFFFF"/>
                        </a:solidFill>
                        <a:latin typeface="Proxima Nova"/>
                      </a:rPr>
                      <a:t>behavior</a:t>
                    </a:r>
                    <a:r>
                      <a:rPr lang="en-IN" sz="1600" dirty="0">
                        <a:solidFill>
                          <a:srgbClr val="FFFFFF"/>
                        </a:solidFill>
                        <a:latin typeface="Proxima Nova"/>
                      </a:rPr>
                      <a:t>.</a:t>
                    </a:r>
                  </a:p>
                </p:txBody>
              </p:sp>
            </p:grpSp>
            <p:pic>
              <p:nvPicPr>
                <p:cNvPr id="16" name="Picture 15" descr="A screenshot of a table&#10;&#10;AI-generated content may be incorrect.">
                  <a:extLst>
                    <a:ext uri="{FF2B5EF4-FFF2-40B4-BE49-F238E27FC236}">
                      <a16:creationId xmlns:a16="http://schemas.microsoft.com/office/drawing/2014/main" id="{FF790C81-74CF-C97E-8415-7CC4CE2FC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37595" y="589167"/>
                  <a:ext cx="2845512" cy="252836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 descr="A screen shot of a computer code&#10;&#10;AI-generated content may be incorrect.">
                <a:extLst>
                  <a:ext uri="{FF2B5EF4-FFF2-40B4-BE49-F238E27FC236}">
                    <a16:creationId xmlns:a16="http://schemas.microsoft.com/office/drawing/2014/main" id="{97117EDB-F207-F811-F4C2-24980592D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022" y="3628768"/>
                <a:ext cx="4630385" cy="284080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6" name="Graphic 25" descr="City with solid fill">
              <a:extLst>
                <a:ext uri="{FF2B5EF4-FFF2-40B4-BE49-F238E27FC236}">
                  <a16:creationId xmlns:a16="http://schemas.microsoft.com/office/drawing/2014/main" id="{380D3AC1-1313-7128-EEB8-083225A2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09466" y="3628768"/>
              <a:ext cx="431504" cy="431504"/>
            </a:xfrm>
            <a:prstGeom prst="rect">
              <a:avLst/>
            </a:prstGeom>
          </p:spPr>
        </p:pic>
      </p:grpSp>
      <p:pic>
        <p:nvPicPr>
          <p:cNvPr id="31" name="Graphic 30" descr="Paw prints with solid fill">
            <a:extLst>
              <a:ext uri="{FF2B5EF4-FFF2-40B4-BE49-F238E27FC236}">
                <a16:creationId xmlns:a16="http://schemas.microsoft.com/office/drawing/2014/main" id="{5E2D6D37-DE1C-95A0-278A-5F5EFA03D3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5218" y="326541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986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A33678-7038-8C1F-02E4-29A124BAA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92B2AED-3BD7-AF2F-ACAE-4A7A17CC62F1}"/>
              </a:ext>
            </a:extLst>
          </p:cNvPr>
          <p:cNvSpPr txBox="1"/>
          <p:nvPr/>
        </p:nvSpPr>
        <p:spPr>
          <a:xfrm>
            <a:off x="4031579" y="88604"/>
            <a:ext cx="47397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52C3A"/>
                </a:solidFill>
                <a:latin typeface="Berlin Sans FB Demi" panose="020E0802020502020306" pitchFamily="34" charset="0"/>
              </a:rPr>
              <a:t>PHASE 6 : MORE INSIGHTS </a:t>
            </a:r>
          </a:p>
          <a:p>
            <a:pPr algn="ctr"/>
            <a:r>
              <a:rPr lang="en-IN" sz="1400" dirty="0">
                <a:solidFill>
                  <a:srgbClr val="152C3A"/>
                </a:solidFill>
              </a:rPr>
              <a:t>Moving Beyond Descriptive Analysis</a:t>
            </a:r>
          </a:p>
          <a:p>
            <a:pPr algn="ctr"/>
            <a:endParaRPr lang="en-IN" dirty="0">
              <a:solidFill>
                <a:srgbClr val="152C3A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76629-4503-427A-AF14-1429C61532CD}"/>
              </a:ext>
            </a:extLst>
          </p:cNvPr>
          <p:cNvGrpSpPr/>
          <p:nvPr/>
        </p:nvGrpSpPr>
        <p:grpSpPr>
          <a:xfrm>
            <a:off x="-1" y="0"/>
            <a:ext cx="8874348" cy="6858000"/>
            <a:chOff x="-1" y="0"/>
            <a:chExt cx="8874348" cy="6858000"/>
          </a:xfrm>
        </p:grpSpPr>
        <p:pic>
          <p:nvPicPr>
            <p:cNvPr id="3" name="Picture 2" descr="A computer screen shot of text&#10;&#10;AI-generated content may be incorrect.">
              <a:extLst>
                <a:ext uri="{FF2B5EF4-FFF2-40B4-BE49-F238E27FC236}">
                  <a16:creationId xmlns:a16="http://schemas.microsoft.com/office/drawing/2014/main" id="{C428CDD5-E858-38BE-FD74-A2EACB32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999" y="871166"/>
              <a:ext cx="4955348" cy="238199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46E1DF-21D7-9749-18F2-CC3D976306D3}"/>
                </a:ext>
              </a:extLst>
            </p:cNvPr>
            <p:cNvGrpSpPr/>
            <p:nvPr/>
          </p:nvGrpSpPr>
          <p:grpSpPr>
            <a:xfrm>
              <a:off x="-1" y="0"/>
              <a:ext cx="3816038" cy="6858000"/>
              <a:chOff x="-1" y="0"/>
              <a:chExt cx="3816038" cy="68580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A944E99-4B64-3489-B9D9-C2FC598D4364}"/>
                  </a:ext>
                </a:extLst>
              </p:cNvPr>
              <p:cNvGrpSpPr/>
              <p:nvPr/>
            </p:nvGrpSpPr>
            <p:grpSpPr>
              <a:xfrm>
                <a:off x="-1" y="0"/>
                <a:ext cx="3816038" cy="6858000"/>
                <a:chOff x="-1" y="0"/>
                <a:chExt cx="2793535" cy="685800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1F566387-BAB3-D999-3CAF-4D0778A6FC2D}"/>
                    </a:ext>
                  </a:extLst>
                </p:cNvPr>
                <p:cNvGrpSpPr/>
                <p:nvPr/>
              </p:nvGrpSpPr>
              <p:grpSpPr>
                <a:xfrm>
                  <a:off x="-1" y="0"/>
                  <a:ext cx="2793535" cy="6858000"/>
                  <a:chOff x="-1" y="0"/>
                  <a:chExt cx="2793535" cy="6858000"/>
                </a:xfrm>
                <a:solidFill>
                  <a:srgbClr val="244D5E"/>
                </a:solidFill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1CEED00A-CACF-1D00-7273-868CAD10EEA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793534" cy="6858000"/>
                  </a:xfrm>
                  <a:prstGeom prst="rect">
                    <a:avLst/>
                  </a:prstGeom>
                  <a:solidFill>
                    <a:srgbClr val="1D3F4C"/>
                  </a:solidFill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EFC68D3-E026-3F63-FE44-E62A939F9B26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3768781"/>
                    <a:ext cx="2793535" cy="2021066"/>
                  </a:xfrm>
                  <a:prstGeom prst="rect">
                    <a:avLst/>
                  </a:prstGeom>
                  <a:solidFill>
                    <a:srgbClr val="1D3F4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137160" algn="ctr">
                      <a:spcAft>
                        <a:spcPts val="800"/>
                      </a:spcAft>
                      <a:buSzPct val="94444"/>
                    </a:pP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Adoption Speed </a:t>
                    </a:r>
                    <a:b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</a:br>
                    <a:endParaRPr lang="en-US" sz="1600" b="1" dirty="0">
                      <a:solidFill>
                        <a:srgbClr val="FFFFFF"/>
                      </a:solidFill>
                      <a:latin typeface="Proxima Nova"/>
                    </a:endParaRPr>
                  </a:p>
                  <a:p>
                    <a:pPr marL="137160">
                      <a:spcAft>
                        <a:spcPts val="800"/>
                      </a:spcAft>
                      <a:buSzPct val="94444"/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Young, healthy, vaccinated  and neutered animals adopted within 21–31 days </a:t>
                    </a:r>
                  </a:p>
                  <a:p>
                    <a:pPr marL="137160">
                      <a:spcAft>
                        <a:spcPts val="800"/>
                      </a:spcAft>
                      <a:buSzPct val="94444"/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While Seniors and Indies waiting 500–1000+ days.</a:t>
                    </a:r>
                  </a:p>
                </p:txBody>
              </p:sp>
            </p:grpSp>
            <p:pic>
              <p:nvPicPr>
                <p:cNvPr id="32" name="Graphic 31" descr="Cat with solid fill">
                  <a:extLst>
                    <a:ext uri="{FF2B5EF4-FFF2-40B4-BE49-F238E27FC236}">
                      <a16:creationId xmlns:a16="http://schemas.microsoft.com/office/drawing/2014/main" id="{33F26468-B6F2-6078-80BC-849E52B9C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2169" y="3309025"/>
                  <a:ext cx="401805" cy="401805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D91ED004-2689-4128-E8A8-8C3F204A1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74"/>
              <a:stretch>
                <a:fillRect/>
              </a:stretch>
            </p:blipFill>
            <p:spPr>
              <a:xfrm>
                <a:off x="52280" y="857512"/>
                <a:ext cx="3673830" cy="1688260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B68DF9-F9F0-D5B8-9CD6-C051CFB4D888}"/>
              </a:ext>
            </a:extLst>
          </p:cNvPr>
          <p:cNvGrpSpPr/>
          <p:nvPr/>
        </p:nvGrpSpPr>
        <p:grpSpPr>
          <a:xfrm>
            <a:off x="3928592" y="-43780"/>
            <a:ext cx="8263408" cy="6901779"/>
            <a:chOff x="3928592" y="-43780"/>
            <a:chExt cx="8263408" cy="69017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CDB478-085B-0F75-5D2B-2E612A92204D}"/>
                </a:ext>
              </a:extLst>
            </p:cNvPr>
            <p:cNvGrpSpPr/>
            <p:nvPr/>
          </p:nvGrpSpPr>
          <p:grpSpPr>
            <a:xfrm>
              <a:off x="8986901" y="-43780"/>
              <a:ext cx="3205099" cy="6901779"/>
              <a:chOff x="8986901" y="-43779"/>
              <a:chExt cx="3205099" cy="685800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B4795BB-2295-1452-AD6C-B358EEA5C0D4}"/>
                  </a:ext>
                </a:extLst>
              </p:cNvPr>
              <p:cNvGrpSpPr/>
              <p:nvPr/>
            </p:nvGrpSpPr>
            <p:grpSpPr>
              <a:xfrm>
                <a:off x="8986901" y="-43779"/>
                <a:ext cx="3205099" cy="6858000"/>
                <a:chOff x="3162650" y="0"/>
                <a:chExt cx="2793535" cy="685800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4798BBD-FFE3-84A4-7158-EC8414D4DBE9}"/>
                    </a:ext>
                  </a:extLst>
                </p:cNvPr>
                <p:cNvGrpSpPr/>
                <p:nvPr/>
              </p:nvGrpSpPr>
              <p:grpSpPr>
                <a:xfrm>
                  <a:off x="3162650" y="0"/>
                  <a:ext cx="2793535" cy="6858000"/>
                  <a:chOff x="3162650" y="0"/>
                  <a:chExt cx="2793535" cy="6858000"/>
                </a:xfrm>
                <a:solidFill>
                  <a:srgbClr val="265264"/>
                </a:solidFill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9471B97-FB8D-7B83-8013-21024FC0E8B2}"/>
                      </a:ext>
                    </a:extLst>
                  </p:cNvPr>
                  <p:cNvSpPr/>
                  <p:nvPr/>
                </p:nvSpPr>
                <p:spPr>
                  <a:xfrm>
                    <a:off x="3162651" y="0"/>
                    <a:ext cx="2793534" cy="6858000"/>
                  </a:xfrm>
                  <a:prstGeom prst="rect">
                    <a:avLst/>
                  </a:prstGeom>
                  <a:solidFill>
                    <a:srgbClr val="1D3F4C"/>
                  </a:solidFill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78B3326-60CD-FE4C-AFF3-69074B5525D6}"/>
                      </a:ext>
                    </a:extLst>
                  </p:cNvPr>
                  <p:cNvSpPr txBox="1"/>
                  <p:nvPr/>
                </p:nvSpPr>
                <p:spPr>
                  <a:xfrm>
                    <a:off x="3162650" y="3722615"/>
                    <a:ext cx="2726421" cy="2110187"/>
                  </a:xfrm>
                  <a:prstGeom prst="rect">
                    <a:avLst/>
                  </a:prstGeom>
                  <a:solidFill>
                    <a:srgbClr val="1D3F4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137160" lvl="1" algn="ctr">
                      <a:spcBef>
                        <a:spcPts val="1200"/>
                      </a:spcBef>
                      <a:buSzPct val="94444"/>
                    </a:pP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Shelter Strain </a:t>
                    </a:r>
                  </a:p>
                  <a:p>
                    <a:pPr marL="137160" lvl="1">
                      <a:spcBef>
                        <a:spcPts val="1200"/>
                      </a:spcBef>
                      <a:buSzPct val="94444"/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Blue Cross Chennai 24 animals per staff &amp; also has less staff count respective to count of animals</a:t>
                    </a:r>
                  </a:p>
                  <a:p>
                    <a:pPr marL="137160" lvl="1">
                      <a:spcBef>
                        <a:spcPts val="1200"/>
                      </a:spcBef>
                      <a:buSzPct val="94444"/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Situations like this lead to resource bottlenecks.</a:t>
                    </a:r>
                  </a:p>
                </p:txBody>
              </p:sp>
            </p:grpSp>
            <p:pic>
              <p:nvPicPr>
                <p:cNvPr id="36" name="Graphic 35" descr="Schoolhouse with solid fill">
                  <a:extLst>
                    <a:ext uri="{FF2B5EF4-FFF2-40B4-BE49-F238E27FC236}">
                      <a16:creationId xmlns:a16="http://schemas.microsoft.com/office/drawing/2014/main" id="{2CF3D47E-7C67-3214-D539-563CDDA4E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0775" y="3336136"/>
                  <a:ext cx="374694" cy="374694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27037CE4-1183-36CD-14FB-88F51130C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27222" y="558245"/>
                <a:ext cx="2973682" cy="2467319"/>
              </a:xfrm>
              <a:prstGeom prst="rect">
                <a:avLst/>
              </a:prstGeom>
            </p:spPr>
          </p:pic>
        </p:grpSp>
        <p:pic>
          <p:nvPicPr>
            <p:cNvPr id="12" name="Picture 11" descr="A computer screen shot of text&#10;&#10;AI-generated content may be incorrect.">
              <a:extLst>
                <a:ext uri="{FF2B5EF4-FFF2-40B4-BE49-F238E27FC236}">
                  <a16:creationId xmlns:a16="http://schemas.microsoft.com/office/drawing/2014/main" id="{4FB10730-A89A-3E79-C790-5A4C46E82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92" y="3604838"/>
              <a:ext cx="4945755" cy="246731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577405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C271A9-6592-F02B-71E6-BDB40EA0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D2201D6-A41B-275E-B31A-000868C0FBCA}"/>
              </a:ext>
            </a:extLst>
          </p:cNvPr>
          <p:cNvSpPr txBox="1"/>
          <p:nvPr/>
        </p:nvSpPr>
        <p:spPr>
          <a:xfrm>
            <a:off x="3799151" y="103787"/>
            <a:ext cx="40781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52C3A"/>
                </a:solidFill>
                <a:latin typeface="Berlin Sans FB Demi" panose="020E0802020502020306" pitchFamily="34" charset="0"/>
              </a:rPr>
              <a:t>PHASE 6 : MORE INSIGHTS </a:t>
            </a:r>
          </a:p>
          <a:p>
            <a:pPr algn="ctr"/>
            <a:r>
              <a:rPr lang="en-IN" sz="1400" dirty="0">
                <a:solidFill>
                  <a:srgbClr val="152C3A"/>
                </a:solidFill>
              </a:rPr>
              <a:t>Moving Beyond Descriptive Analysis</a:t>
            </a:r>
          </a:p>
          <a:p>
            <a:pPr algn="ctr"/>
            <a:endParaRPr lang="en-IN" dirty="0">
              <a:solidFill>
                <a:srgbClr val="152C3A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B4F827-B46E-3B0A-A28E-93E587945CE6}"/>
              </a:ext>
            </a:extLst>
          </p:cNvPr>
          <p:cNvGrpSpPr/>
          <p:nvPr/>
        </p:nvGrpSpPr>
        <p:grpSpPr>
          <a:xfrm>
            <a:off x="3520416" y="0"/>
            <a:ext cx="8671584" cy="6858000"/>
            <a:chOff x="3520416" y="0"/>
            <a:chExt cx="8671584" cy="685800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B4DA181-58AD-E039-7D77-B1D5C5F7F569}"/>
                </a:ext>
              </a:extLst>
            </p:cNvPr>
            <p:cNvGrpSpPr/>
            <p:nvPr/>
          </p:nvGrpSpPr>
          <p:grpSpPr>
            <a:xfrm>
              <a:off x="9026026" y="0"/>
              <a:ext cx="3165974" cy="6858000"/>
              <a:chOff x="9398466" y="0"/>
              <a:chExt cx="2793534" cy="68580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9F2A716-77E3-0C60-E9BD-B142F683F268}"/>
                  </a:ext>
                </a:extLst>
              </p:cNvPr>
              <p:cNvGrpSpPr/>
              <p:nvPr/>
            </p:nvGrpSpPr>
            <p:grpSpPr>
              <a:xfrm>
                <a:off x="9398466" y="0"/>
                <a:ext cx="2793534" cy="6858000"/>
                <a:chOff x="9398466" y="0"/>
                <a:chExt cx="2793534" cy="685800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B5FF5C9-262D-DA41-EDD9-36ABEAE64A18}"/>
                    </a:ext>
                  </a:extLst>
                </p:cNvPr>
                <p:cNvGrpSpPr/>
                <p:nvPr/>
              </p:nvGrpSpPr>
              <p:grpSpPr>
                <a:xfrm>
                  <a:off x="9398466" y="0"/>
                  <a:ext cx="2793534" cy="6858000"/>
                  <a:chOff x="9398466" y="0"/>
                  <a:chExt cx="2793534" cy="6858000"/>
                </a:xfrm>
                <a:solidFill>
                  <a:srgbClr val="1D3F4C"/>
                </a:solidFill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E1D3C3F1-D725-6215-2640-96E5B5319CDC}"/>
                      </a:ext>
                    </a:extLst>
                  </p:cNvPr>
                  <p:cNvSpPr/>
                  <p:nvPr/>
                </p:nvSpPr>
                <p:spPr>
                  <a:xfrm>
                    <a:off x="9398466" y="0"/>
                    <a:ext cx="2793534" cy="68580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BB4895D-00C9-F96F-CC21-F3D607E453C7}"/>
                      </a:ext>
                    </a:extLst>
                  </p:cNvPr>
                  <p:cNvSpPr txBox="1"/>
                  <p:nvPr/>
                </p:nvSpPr>
                <p:spPr>
                  <a:xfrm>
                    <a:off x="9613784" y="3768781"/>
                    <a:ext cx="2506210" cy="2123658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marL="137160" lvl="1" algn="ctr">
                      <a:spcBef>
                        <a:spcPts val="1200"/>
                      </a:spcBef>
                      <a:buSzPct val="94444"/>
                    </a:pP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Super Adopters</a:t>
                    </a:r>
                  </a:p>
                  <a:p>
                    <a:pPr marL="137160" lvl="1">
                      <a:spcBef>
                        <a:spcPts val="1200"/>
                      </a:spcBef>
                      <a:buSzPct val="94444"/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 A small group of adopters (5+ animals)</a:t>
                    </a:r>
                  </a:p>
                  <a:p>
                    <a:pPr marL="137160" lvl="1">
                      <a:spcBef>
                        <a:spcPts val="1200"/>
                      </a:spcBef>
                      <a:buSzPct val="94444"/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 Can be nurtured as ambassadors, donors, or foster leaders.</a:t>
                    </a:r>
                  </a:p>
                  <a:p>
                    <a:endParaRPr lang="en-IN" sz="1600" dirty="0"/>
                  </a:p>
                </p:txBody>
              </p:sp>
            </p:grpSp>
            <p:pic>
              <p:nvPicPr>
                <p:cNvPr id="26" name="Graphic 25" descr="Users with solid fill">
                  <a:extLst>
                    <a:ext uri="{FF2B5EF4-FFF2-40B4-BE49-F238E27FC236}">
                      <a16:creationId xmlns:a16="http://schemas.microsoft.com/office/drawing/2014/main" id="{4E04B0D2-DED9-2CC4-2FCF-D6EC068FF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82131" y="3341315"/>
                  <a:ext cx="443069" cy="443069"/>
                </a:xfrm>
                <a:prstGeom prst="rect">
                  <a:avLst/>
                </a:prstGeom>
              </p:spPr>
            </p:pic>
          </p:grpSp>
          <p:pic>
            <p:nvPicPr>
              <p:cNvPr id="45" name="Picture 44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75D79A76-86C8-B0F5-2E32-003BB24D0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1430" y="965561"/>
                <a:ext cx="2607606" cy="1625880"/>
              </a:xfrm>
              <a:prstGeom prst="rect">
                <a:avLst/>
              </a:prstGeom>
            </p:spPr>
          </p:pic>
        </p:grpSp>
        <p:pic>
          <p:nvPicPr>
            <p:cNvPr id="5" name="Picture 4" descr="A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7AA9E8AD-CB8D-5DE7-0EBA-AB586648A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416" y="3911044"/>
              <a:ext cx="5327597" cy="253431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E83ED6-5578-C446-92AD-5B5F02B89A25}"/>
              </a:ext>
            </a:extLst>
          </p:cNvPr>
          <p:cNvGrpSpPr/>
          <p:nvPr/>
        </p:nvGrpSpPr>
        <p:grpSpPr>
          <a:xfrm>
            <a:off x="-1" y="0"/>
            <a:ext cx="8524332" cy="6858000"/>
            <a:chOff x="-1" y="0"/>
            <a:chExt cx="8524332" cy="6858000"/>
          </a:xfrm>
        </p:grpSpPr>
        <p:pic>
          <p:nvPicPr>
            <p:cNvPr id="3" name="Picture 2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E84FBE14-2218-1858-8841-F539AC01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669" y="932633"/>
              <a:ext cx="4856662" cy="265074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F0FAF4E-E1D2-1D02-CDDF-33D1135FABB4}"/>
                </a:ext>
              </a:extLst>
            </p:cNvPr>
            <p:cNvGrpSpPr/>
            <p:nvPr/>
          </p:nvGrpSpPr>
          <p:grpSpPr>
            <a:xfrm>
              <a:off x="-1" y="0"/>
              <a:ext cx="3251024" cy="6858000"/>
              <a:chOff x="-1" y="0"/>
              <a:chExt cx="3251024" cy="685800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0C89739-9441-6A9F-BB1D-E35148EE93ED}"/>
                  </a:ext>
                </a:extLst>
              </p:cNvPr>
              <p:cNvGrpSpPr/>
              <p:nvPr/>
            </p:nvGrpSpPr>
            <p:grpSpPr>
              <a:xfrm>
                <a:off x="-1" y="0"/>
                <a:ext cx="3251024" cy="6858000"/>
                <a:chOff x="6325300" y="0"/>
                <a:chExt cx="2793534" cy="6858000"/>
              </a:xfrm>
              <a:solidFill>
                <a:srgbClr val="1D3F4C"/>
              </a:solidFill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A37EAAF-A8D5-48BA-388C-B731A33EF10D}"/>
                    </a:ext>
                  </a:extLst>
                </p:cNvPr>
                <p:cNvGrpSpPr/>
                <p:nvPr/>
              </p:nvGrpSpPr>
              <p:grpSpPr>
                <a:xfrm>
                  <a:off x="6325300" y="0"/>
                  <a:ext cx="2793534" cy="6858000"/>
                  <a:chOff x="6325300" y="0"/>
                  <a:chExt cx="2793534" cy="6858000"/>
                </a:xfrm>
                <a:grpFill/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1727BB9-EBDE-C649-49A4-E7B9FE26B1A8}"/>
                      </a:ext>
                    </a:extLst>
                  </p:cNvPr>
                  <p:cNvSpPr/>
                  <p:nvPr/>
                </p:nvSpPr>
                <p:spPr>
                  <a:xfrm>
                    <a:off x="6325300" y="0"/>
                    <a:ext cx="2793534" cy="68580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9D1D1B5-09E2-AB65-26A8-779885D5B06F}"/>
                      </a:ext>
                    </a:extLst>
                  </p:cNvPr>
                  <p:cNvSpPr txBox="1"/>
                  <p:nvPr/>
                </p:nvSpPr>
                <p:spPr>
                  <a:xfrm>
                    <a:off x="6325300" y="3722615"/>
                    <a:ext cx="2734809" cy="236988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marL="137160" lvl="1" algn="ctr">
                      <a:spcBef>
                        <a:spcPts val="1200"/>
                      </a:spcBef>
                      <a:buSzPct val="94444"/>
                    </a:pP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Foster Program Impact</a:t>
                    </a:r>
                  </a:p>
                  <a:p>
                    <a:pPr marL="137160" lvl="1">
                      <a:spcBef>
                        <a:spcPts val="1200"/>
                      </a:spcBef>
                      <a:buSzPct val="94444"/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 Currently 30% of adoptions come via fostering</a:t>
                    </a:r>
                  </a:p>
                  <a:p>
                    <a:pPr marL="137160" lvl="1">
                      <a:spcBef>
                        <a:spcPts val="1200"/>
                      </a:spcBef>
                      <a:buSzPct val="94444"/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Scaling this pipeline could ease shelter load and improve outcomes.</a:t>
                    </a:r>
                  </a:p>
                  <a:p>
                    <a:endParaRPr lang="en-IN" sz="1600" dirty="0"/>
                  </a:p>
                </p:txBody>
              </p:sp>
            </p:grpSp>
            <p:pic>
              <p:nvPicPr>
                <p:cNvPr id="49" name="Picture 48" descr="A screenshot of a computer&#10;&#10;AI-generated content may be incorrect.">
                  <a:extLst>
                    <a:ext uri="{FF2B5EF4-FFF2-40B4-BE49-F238E27FC236}">
                      <a16:creationId xmlns:a16="http://schemas.microsoft.com/office/drawing/2014/main" id="{D585527A-C807-2876-0645-EF318F393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701"/>
                <a:stretch>
                  <a:fillRect/>
                </a:stretch>
              </p:blipFill>
              <p:spPr>
                <a:xfrm>
                  <a:off x="6418263" y="1355678"/>
                  <a:ext cx="2607606" cy="876422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8" name="Graphic 7" descr="Home with solid fill">
                <a:extLst>
                  <a:ext uri="{FF2B5EF4-FFF2-40B4-BE49-F238E27FC236}">
                    <a16:creationId xmlns:a16="http://schemas.microsoft.com/office/drawing/2014/main" id="{0A43A446-10F8-14A9-0DFF-6C88BD4F8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20795" y="3341315"/>
                <a:ext cx="382973" cy="3829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49854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F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FB736-3B83-FFAD-1732-52CEDBACE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E6805-F93D-255F-0316-3D3200C0F244}"/>
              </a:ext>
            </a:extLst>
          </p:cNvPr>
          <p:cNvSpPr txBox="1"/>
          <p:nvPr/>
        </p:nvSpPr>
        <p:spPr>
          <a:xfrm>
            <a:off x="1090570" y="436228"/>
            <a:ext cx="636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solidFill>
                  <a:schemeClr val="bg2"/>
                </a:solidFill>
                <a:latin typeface="Berlin Sans FB Demi" panose="020E0802020502020306" pitchFamily="34" charset="0"/>
              </a:rPr>
              <a:t>Strategic Action 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6CD8B-B747-BC9F-9E95-8F3484412F5F}"/>
              </a:ext>
            </a:extLst>
          </p:cNvPr>
          <p:cNvSpPr txBox="1"/>
          <p:nvPr/>
        </p:nvSpPr>
        <p:spPr>
          <a:xfrm>
            <a:off x="763398" y="1728132"/>
            <a:ext cx="10133901" cy="52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1FBA7-CD43-CA1E-56C8-B78F59070020}"/>
              </a:ext>
            </a:extLst>
          </p:cNvPr>
          <p:cNvSpPr txBox="1"/>
          <p:nvPr/>
        </p:nvSpPr>
        <p:spPr>
          <a:xfrm>
            <a:off x="654341" y="1602296"/>
            <a:ext cx="1066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>
              <a:spcAft>
                <a:spcPts val="800"/>
              </a:spcAft>
              <a:buSzPct val="88888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Proxima Nova"/>
              </a:rPr>
              <a:t>Engage Younger Demographics:</a:t>
            </a:r>
            <a:r>
              <a:rPr lang="en-US" dirty="0">
                <a:solidFill>
                  <a:srgbClr val="FFFFFF"/>
                </a:solidFill>
                <a:latin typeface="Proxima Nova"/>
              </a:rPr>
              <a:t> Target campaigns at 18–25 year olds through digital platforms, colleges, and influencer-driven adoption stories.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1BF84-F895-A991-DAD9-0A1558922D25}"/>
              </a:ext>
            </a:extLst>
          </p:cNvPr>
          <p:cNvSpPr txBox="1"/>
          <p:nvPr/>
        </p:nvSpPr>
        <p:spPr>
          <a:xfrm>
            <a:off x="654341" y="3335581"/>
            <a:ext cx="1066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lvl="1" indent="-285750">
              <a:spcBef>
                <a:spcPts val="1200"/>
              </a:spcBef>
              <a:buSzPct val="88888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Proxima Nova"/>
              </a:rPr>
              <a:t>Improve Adoption Outcomes:</a:t>
            </a:r>
            <a:r>
              <a:rPr lang="en-US" dirty="0">
                <a:solidFill>
                  <a:srgbClr val="FFFFFF"/>
                </a:solidFill>
                <a:latin typeface="Proxima Nova"/>
              </a:rPr>
              <a:t> Support underperforming shelters, design cat-focused campaigns, and address breed biases to cut wait times, Scale ‘Adopt a Desi’ campaigns.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38BCB-DAA7-D27E-3EC3-B89D06631855}"/>
              </a:ext>
            </a:extLst>
          </p:cNvPr>
          <p:cNvSpPr txBox="1"/>
          <p:nvPr/>
        </p:nvSpPr>
        <p:spPr>
          <a:xfrm>
            <a:off x="654341" y="4332374"/>
            <a:ext cx="1066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lvl="1" indent="-285750">
              <a:spcBef>
                <a:spcPts val="1200"/>
              </a:spcBef>
              <a:buSzPct val="88888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Proxima Nova"/>
              </a:rPr>
              <a:t>Reduce Returns:</a:t>
            </a:r>
            <a:r>
              <a:rPr lang="en-US" dirty="0">
                <a:solidFill>
                  <a:srgbClr val="FFFFFF"/>
                </a:solidFill>
                <a:latin typeface="Proxima Nova"/>
              </a:rPr>
              <a:t> Offer behavioral training, enhance adopter screening, and provide transparent health disclosures with vet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E71E9-4346-0FF1-736D-3066F0848C39}"/>
              </a:ext>
            </a:extLst>
          </p:cNvPr>
          <p:cNvSpPr txBox="1"/>
          <p:nvPr/>
        </p:nvSpPr>
        <p:spPr>
          <a:xfrm>
            <a:off x="654341" y="5329167"/>
            <a:ext cx="1066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lvl="1" indent="-285750">
              <a:spcBef>
                <a:spcPts val="1200"/>
              </a:spcBef>
              <a:buSzPct val="88888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Proxima Nova"/>
              </a:rPr>
              <a:t>Leverage Predictive Insights:</a:t>
            </a:r>
            <a:r>
              <a:rPr lang="en-US" dirty="0">
                <a:solidFill>
                  <a:srgbClr val="FFFFFF"/>
                </a:solidFill>
                <a:latin typeface="Proxima Nova"/>
              </a:rPr>
              <a:t> Use data to forecast shelter strain, expand foster programs, and engage ‘super adopters’ as ambassadors.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76A39-2697-E047-4223-A0ED627282A2}"/>
              </a:ext>
            </a:extLst>
          </p:cNvPr>
          <p:cNvSpPr txBox="1"/>
          <p:nvPr/>
        </p:nvSpPr>
        <p:spPr>
          <a:xfrm>
            <a:off x="654341" y="2414423"/>
            <a:ext cx="1053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lvl="1" indent="-285750">
              <a:spcBef>
                <a:spcPts val="1200"/>
              </a:spcBef>
              <a:buSzPct val="88888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Proxima Nova"/>
              </a:rPr>
              <a:t>Balance Shelter Capacity:</a:t>
            </a:r>
            <a:r>
              <a:rPr lang="en-US" dirty="0">
                <a:solidFill>
                  <a:srgbClr val="FFFFFF"/>
                </a:solidFill>
                <a:latin typeface="Proxima Nova"/>
              </a:rPr>
              <a:t> Redistribute animals, expand fostering, and invest in infrastructure to reduce overcrowding in Chennai &amp; Delhi.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46B5C-0AAC-F041-44FC-F9E6D3B68928}"/>
              </a:ext>
            </a:extLst>
          </p:cNvPr>
          <p:cNvSpPr txBox="1"/>
          <p:nvPr/>
        </p:nvSpPr>
        <p:spPr>
          <a:xfrm>
            <a:off x="1090570" y="948927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Integrating Key Actions Across All Phases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0564118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F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B4E083-12A7-1BA0-F9FF-6EB185B3F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2EE2430-99FA-38EF-069F-2651B423AC3D}"/>
              </a:ext>
            </a:extLst>
          </p:cNvPr>
          <p:cNvGrpSpPr/>
          <p:nvPr/>
        </p:nvGrpSpPr>
        <p:grpSpPr>
          <a:xfrm>
            <a:off x="6293225" y="0"/>
            <a:ext cx="7809256" cy="6557395"/>
            <a:chOff x="6188512" y="1051487"/>
            <a:chExt cx="6330331" cy="3423565"/>
          </a:xfrm>
          <a:blipFill>
            <a:blip r:embed="rId2"/>
            <a:stretch>
              <a:fillRect/>
            </a:stretch>
          </a:blipFill>
        </p:grpSpPr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9182A56E-B2EE-D58F-E2E5-33E9A3BDF7D9}"/>
                </a:ext>
              </a:extLst>
            </p:cNvPr>
            <p:cNvSpPr/>
            <p:nvPr/>
          </p:nvSpPr>
          <p:spPr>
            <a:xfrm rot="19508420">
              <a:off x="6188512" y="1594140"/>
              <a:ext cx="5468374" cy="1686977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Flowchart: Terminator 11">
              <a:extLst>
                <a:ext uri="{FF2B5EF4-FFF2-40B4-BE49-F238E27FC236}">
                  <a16:creationId xmlns:a16="http://schemas.microsoft.com/office/drawing/2014/main" id="{31F9C2EF-B3E2-8143-65B1-9109C70AF3B8}"/>
                </a:ext>
              </a:extLst>
            </p:cNvPr>
            <p:cNvSpPr/>
            <p:nvPr/>
          </p:nvSpPr>
          <p:spPr>
            <a:xfrm rot="19508420">
              <a:off x="9022440" y="2402451"/>
              <a:ext cx="3190569" cy="1009957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Flowchart: Terminator 12">
              <a:extLst>
                <a:ext uri="{FF2B5EF4-FFF2-40B4-BE49-F238E27FC236}">
                  <a16:creationId xmlns:a16="http://schemas.microsoft.com/office/drawing/2014/main" id="{A687338D-B046-763D-7636-6AA711255C31}"/>
                </a:ext>
              </a:extLst>
            </p:cNvPr>
            <p:cNvSpPr/>
            <p:nvPr/>
          </p:nvSpPr>
          <p:spPr>
            <a:xfrm rot="19508420">
              <a:off x="8665611" y="3621681"/>
              <a:ext cx="3853232" cy="853371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Flowchart: Terminator 13">
              <a:extLst>
                <a:ext uri="{FF2B5EF4-FFF2-40B4-BE49-F238E27FC236}">
                  <a16:creationId xmlns:a16="http://schemas.microsoft.com/office/drawing/2014/main" id="{26562144-963D-8407-66B9-710F89FD1CB7}"/>
                </a:ext>
              </a:extLst>
            </p:cNvPr>
            <p:cNvSpPr/>
            <p:nvPr/>
          </p:nvSpPr>
          <p:spPr>
            <a:xfrm rot="19508420">
              <a:off x="6396329" y="1051487"/>
              <a:ext cx="3338486" cy="803286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Flowchart: Terminator 16">
              <a:extLst>
                <a:ext uri="{FF2B5EF4-FFF2-40B4-BE49-F238E27FC236}">
                  <a16:creationId xmlns:a16="http://schemas.microsoft.com/office/drawing/2014/main" id="{CE4F751F-8049-32A4-9E39-57F65132DB02}"/>
                </a:ext>
              </a:extLst>
            </p:cNvPr>
            <p:cNvSpPr/>
            <p:nvPr/>
          </p:nvSpPr>
          <p:spPr>
            <a:xfrm rot="19582588">
              <a:off x="8271848" y="3360258"/>
              <a:ext cx="1688021" cy="963562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5C5396-72B9-7D24-A36E-DE66215A5048}"/>
              </a:ext>
            </a:extLst>
          </p:cNvPr>
          <p:cNvSpPr txBox="1"/>
          <p:nvPr/>
        </p:nvSpPr>
        <p:spPr>
          <a:xfrm>
            <a:off x="689540" y="406673"/>
            <a:ext cx="636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solidFill>
                  <a:schemeClr val="bg2"/>
                </a:solidFill>
                <a:latin typeface="Berlin Sans FB Demi" panose="020E0802020502020306" pitchFamily="34" charset="0"/>
              </a:rPr>
              <a:t>Conclusion &amp; 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2A9-4F15-F452-A069-E12D5C10CDE8}"/>
              </a:ext>
            </a:extLst>
          </p:cNvPr>
          <p:cNvSpPr txBox="1"/>
          <p:nvPr/>
        </p:nvSpPr>
        <p:spPr>
          <a:xfrm>
            <a:off x="763398" y="1728132"/>
            <a:ext cx="10133901" cy="52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FBFFD-4438-63A0-3717-04A9B541D184}"/>
              </a:ext>
            </a:extLst>
          </p:cNvPr>
          <p:cNvSpPr txBox="1"/>
          <p:nvPr/>
        </p:nvSpPr>
        <p:spPr>
          <a:xfrm>
            <a:off x="615849" y="1784016"/>
            <a:ext cx="56388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2"/>
                </a:solidFill>
                <a:latin typeface="Proxima Nova"/>
              </a:rPr>
              <a:t>This analysis makes it clear: adoption success isn’t just about finding homes it’s about smarter planning. 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Proxima Nova"/>
              </a:rPr>
              <a:t>With only </a:t>
            </a:r>
            <a:r>
              <a:rPr lang="en-US" sz="1600" b="1" dirty="0">
                <a:solidFill>
                  <a:schemeClr val="bg2"/>
                </a:solidFill>
                <a:latin typeface="Proxima Nova"/>
              </a:rPr>
              <a:t>1 in 5 animals getting adopted</a:t>
            </a:r>
            <a:r>
              <a:rPr lang="en-US" sz="1600" dirty="0">
                <a:solidFill>
                  <a:schemeClr val="bg2"/>
                </a:solidFill>
                <a:latin typeface="Proxima Nova"/>
              </a:rPr>
              <a:t> and some shelters operating at </a:t>
            </a:r>
            <a:r>
              <a:rPr lang="en-US" sz="1600" b="1" dirty="0">
                <a:solidFill>
                  <a:schemeClr val="bg2"/>
                </a:solidFill>
                <a:latin typeface="Proxima Nova"/>
              </a:rPr>
              <a:t>over 70% capacity</a:t>
            </a:r>
            <a:r>
              <a:rPr lang="en-US" sz="1600" dirty="0">
                <a:solidFill>
                  <a:schemeClr val="bg2"/>
                </a:solidFill>
                <a:latin typeface="Proxima Nova"/>
              </a:rPr>
              <a:t>, the gaps are evident. 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Proxima Nova"/>
              </a:rPr>
              <a:t>Returns linked to behavior and mismatched expectations highlight the need for better adopter alignment. At the same time, </a:t>
            </a:r>
            <a:r>
              <a:rPr lang="en-US" sz="1600" b="1" dirty="0">
                <a:solidFill>
                  <a:schemeClr val="bg2"/>
                </a:solidFill>
                <a:latin typeface="Proxima Nova"/>
              </a:rPr>
              <a:t>30% of adoptions already come through fostering</a:t>
            </a:r>
            <a:r>
              <a:rPr lang="en-US" sz="1600" dirty="0">
                <a:solidFill>
                  <a:schemeClr val="bg2"/>
                </a:solidFill>
                <a:latin typeface="Proxima Nova"/>
              </a:rPr>
              <a:t>, proving the potential of scalable programs. These insights show how data can drive practical change helping shelters cut wait times, balance resources, and ensure more animals find lasting families.</a:t>
            </a:r>
          </a:p>
          <a:p>
            <a:pPr algn="just"/>
            <a:endParaRPr lang="en-US" sz="1600" dirty="0">
              <a:solidFill>
                <a:schemeClr val="bg2"/>
              </a:solidFill>
              <a:latin typeface="Proxima Nova"/>
            </a:endParaRP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Proxima Nova"/>
              </a:rPr>
              <a:t>For the future, we can focus on </a:t>
            </a:r>
            <a:r>
              <a:rPr lang="en-US" sz="1600" b="1" dirty="0">
                <a:solidFill>
                  <a:schemeClr val="bg2"/>
                </a:solidFill>
                <a:latin typeface="Proxima Nova"/>
              </a:rPr>
              <a:t>better awareness campaigns, improving foster programs, and helping more strays find loving homes</a:t>
            </a:r>
            <a:r>
              <a:rPr lang="en-US" sz="1600" dirty="0">
                <a:solidFill>
                  <a:schemeClr val="bg2"/>
                </a:solidFill>
                <a:latin typeface="Proxima Nov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C4951-DBA9-18AF-763F-52D0BEDB1955}"/>
              </a:ext>
            </a:extLst>
          </p:cNvPr>
          <p:cNvSpPr txBox="1"/>
          <p:nvPr/>
        </p:nvSpPr>
        <p:spPr>
          <a:xfrm>
            <a:off x="763398" y="950014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2"/>
                </a:solidFill>
              </a:rPr>
              <a:t>Towards Smarter, Kinder Adoptions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068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F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A4C02D-20A0-B4DD-51D8-594F4405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FD29E-131B-063E-1539-E602BA9D99A6}"/>
              </a:ext>
            </a:extLst>
          </p:cNvPr>
          <p:cNvSpPr txBox="1"/>
          <p:nvPr/>
        </p:nvSpPr>
        <p:spPr>
          <a:xfrm>
            <a:off x="2766970" y="2661645"/>
            <a:ext cx="636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bg2"/>
                </a:solidFill>
                <a:latin typeface="Berlin Sans FB Demi" panose="020E0802020502020306" pitchFamily="34" charset="0"/>
              </a:rPr>
              <a:t>T</a:t>
            </a:r>
            <a:r>
              <a:rPr lang="en-IN" sz="3500" dirty="0">
                <a:solidFill>
                  <a:schemeClr val="bg2"/>
                </a:solidFill>
                <a:latin typeface="Berlin Sans FB Demi" panose="020E0802020502020306" pitchFamily="34" charset="0"/>
              </a:rPr>
              <a:t>HANK YOU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06342-F060-55AC-4705-A5936F57D3DC}"/>
              </a:ext>
            </a:extLst>
          </p:cNvPr>
          <p:cNvSpPr txBox="1"/>
          <p:nvPr/>
        </p:nvSpPr>
        <p:spPr>
          <a:xfrm>
            <a:off x="763398" y="1728132"/>
            <a:ext cx="10133901" cy="52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E8B39C-06F7-45B3-066E-108C590D11AB}"/>
              </a:ext>
            </a:extLst>
          </p:cNvPr>
          <p:cNvSpPr txBox="1"/>
          <p:nvPr/>
        </p:nvSpPr>
        <p:spPr>
          <a:xfrm>
            <a:off x="4792992" y="3307976"/>
            <a:ext cx="3140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Proxima Nova"/>
              </a:rPr>
              <a:t>For your time and attention</a:t>
            </a:r>
            <a:endParaRPr lang="en-IN" sz="1400" dirty="0"/>
          </a:p>
        </p:txBody>
      </p:sp>
      <p:pic>
        <p:nvPicPr>
          <p:cNvPr id="6" name="Graphic 5" descr="Paw prints with solid fill">
            <a:extLst>
              <a:ext uri="{FF2B5EF4-FFF2-40B4-BE49-F238E27FC236}">
                <a16:creationId xmlns:a16="http://schemas.microsoft.com/office/drawing/2014/main" id="{9A103F24-66EA-06F9-8112-D0AFBE384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3435" y="2747243"/>
            <a:ext cx="578225" cy="578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714396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F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B49407-45E4-2B89-C825-021E4FEC3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32C9E2E-E600-88F5-25A7-A493BF658847}"/>
              </a:ext>
            </a:extLst>
          </p:cNvPr>
          <p:cNvGrpSpPr/>
          <p:nvPr/>
        </p:nvGrpSpPr>
        <p:grpSpPr>
          <a:xfrm>
            <a:off x="4565008" y="2457974"/>
            <a:ext cx="3061982" cy="2967563"/>
            <a:chOff x="4565008" y="2457974"/>
            <a:chExt cx="3061982" cy="296756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EB6FC3-E387-1139-C9E3-8051D627B5E7}"/>
                </a:ext>
              </a:extLst>
            </p:cNvPr>
            <p:cNvGrpSpPr/>
            <p:nvPr/>
          </p:nvGrpSpPr>
          <p:grpSpPr>
            <a:xfrm>
              <a:off x="4565008" y="2457974"/>
              <a:ext cx="3061982" cy="2967563"/>
              <a:chOff x="4565008" y="2457974"/>
              <a:chExt cx="3061982" cy="296756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5269F3-308D-F2DE-9C72-DDAF9EB5C18A}"/>
                  </a:ext>
                </a:extLst>
              </p:cNvPr>
              <p:cNvSpPr/>
              <p:nvPr/>
            </p:nvSpPr>
            <p:spPr>
              <a:xfrm>
                <a:off x="4565008" y="2457974"/>
                <a:ext cx="3061982" cy="2726422"/>
              </a:xfrm>
              <a:prstGeom prst="rect">
                <a:avLst/>
              </a:prstGeom>
              <a:solidFill>
                <a:srgbClr val="1D3F4C"/>
              </a:solidFill>
              <a:ln>
                <a:noFill/>
              </a:ln>
              <a:effectLst>
                <a:outerShdw blurRad="495300" dist="38100" sx="107000" sy="107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D16AB-D144-C9C4-B89C-BA94C8C1C38D}"/>
                  </a:ext>
                </a:extLst>
              </p:cNvPr>
              <p:cNvSpPr txBox="1"/>
              <p:nvPr/>
            </p:nvSpPr>
            <p:spPr>
              <a:xfrm>
                <a:off x="4565008" y="2840214"/>
                <a:ext cx="306198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2"/>
                    </a:solidFill>
                  </a:rPr>
                  <a:t>Shelter Strain</a:t>
                </a:r>
              </a:p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Overcrowded, underfunded shelters struggle to manage intake and long-term care.</a:t>
                </a:r>
              </a:p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Lack of centralized data makes monitoring and planning difficult.</a:t>
                </a:r>
              </a:p>
              <a:p>
                <a:pPr algn="ctr"/>
                <a:endParaRPr lang="en-IN" dirty="0">
                  <a:solidFill>
                    <a:schemeClr val="bg2"/>
                  </a:solidFill>
                </a:endParaRPr>
              </a:p>
            </p:txBody>
          </p:sp>
        </p:grpSp>
        <p:pic>
          <p:nvPicPr>
            <p:cNvPr id="26" name="Picture 25" descr="tmp4oqubohl.png">
              <a:extLst>
                <a:ext uri="{FF2B5EF4-FFF2-40B4-BE49-F238E27FC236}">
                  <a16:creationId xmlns:a16="http://schemas.microsoft.com/office/drawing/2014/main" id="{2A091F1C-5607-A83D-54E1-C482388DD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9886" y="2561084"/>
              <a:ext cx="272226" cy="27222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33300F-D8EA-81F0-E748-8391417E0EE1}"/>
              </a:ext>
            </a:extLst>
          </p:cNvPr>
          <p:cNvGrpSpPr/>
          <p:nvPr/>
        </p:nvGrpSpPr>
        <p:grpSpPr>
          <a:xfrm>
            <a:off x="696286" y="2457974"/>
            <a:ext cx="3061983" cy="2726422"/>
            <a:chOff x="696286" y="2457974"/>
            <a:chExt cx="3061983" cy="27264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8E8EB2-7D8B-0E53-56A1-DAC456C68C15}"/>
                </a:ext>
              </a:extLst>
            </p:cNvPr>
            <p:cNvGrpSpPr/>
            <p:nvPr/>
          </p:nvGrpSpPr>
          <p:grpSpPr>
            <a:xfrm>
              <a:off x="696286" y="2457974"/>
              <a:ext cx="3061983" cy="2726422"/>
              <a:chOff x="696286" y="2457974"/>
              <a:chExt cx="3061983" cy="272642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5FA0A2-D249-CD0D-DCAD-EFA9D3983F85}"/>
                  </a:ext>
                </a:extLst>
              </p:cNvPr>
              <p:cNvSpPr/>
              <p:nvPr/>
            </p:nvSpPr>
            <p:spPr>
              <a:xfrm>
                <a:off x="696286" y="2457974"/>
                <a:ext cx="3061982" cy="2726422"/>
              </a:xfrm>
              <a:prstGeom prst="rect">
                <a:avLst/>
              </a:prstGeom>
              <a:solidFill>
                <a:srgbClr val="1D3F4C"/>
              </a:solidFill>
              <a:ln>
                <a:noFill/>
              </a:ln>
              <a:effectLst>
                <a:outerShdw blurRad="495300" dist="38100" sx="107000" sy="107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1D3F4C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6F90F1-82BA-BBA6-6812-B074F29B5D87}"/>
                  </a:ext>
                </a:extLst>
              </p:cNvPr>
              <p:cNvSpPr txBox="1"/>
              <p:nvPr/>
            </p:nvSpPr>
            <p:spPr>
              <a:xfrm>
                <a:off x="696286" y="2836898"/>
                <a:ext cx="30619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2"/>
                    </a:solidFill>
                  </a:rPr>
                  <a:t>Low Adoption Success</a:t>
                </a:r>
              </a:p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Many animals remain unadopted or are returned due to mismatched expectations, age, breed bias, or behavioral issues.</a:t>
                </a:r>
              </a:p>
              <a:p>
                <a:pPr algn="ctr"/>
                <a:endParaRPr lang="en-IN" dirty="0">
                  <a:solidFill>
                    <a:schemeClr val="bg2"/>
                  </a:solidFill>
                </a:endParaRPr>
              </a:p>
            </p:txBody>
          </p:sp>
        </p:grpSp>
        <p:pic>
          <p:nvPicPr>
            <p:cNvPr id="28" name="Picture 27" descr="tmp6jrtf_9_.png">
              <a:extLst>
                <a:ext uri="{FF2B5EF4-FFF2-40B4-BE49-F238E27FC236}">
                  <a16:creationId xmlns:a16="http://schemas.microsoft.com/office/drawing/2014/main" id="{2D7E0FA9-9699-7903-DBE7-23FE3FFA3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1292" y="2561084"/>
              <a:ext cx="236640" cy="23664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C9C851-F26F-69A5-07EE-C88F41F34859}"/>
              </a:ext>
            </a:extLst>
          </p:cNvPr>
          <p:cNvGrpSpPr/>
          <p:nvPr/>
        </p:nvGrpSpPr>
        <p:grpSpPr>
          <a:xfrm>
            <a:off x="8298110" y="2445390"/>
            <a:ext cx="3061982" cy="2726422"/>
            <a:chOff x="8298110" y="2445390"/>
            <a:chExt cx="3061982" cy="272642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D8191B-78AB-62D1-613E-99ED7BC96F86}"/>
                </a:ext>
              </a:extLst>
            </p:cNvPr>
            <p:cNvGrpSpPr/>
            <p:nvPr/>
          </p:nvGrpSpPr>
          <p:grpSpPr>
            <a:xfrm>
              <a:off x="8298110" y="2445390"/>
              <a:ext cx="3061982" cy="2726422"/>
              <a:chOff x="8298110" y="2445390"/>
              <a:chExt cx="3061982" cy="272642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25DB16-1121-BB67-3FAA-9267B30AF316}"/>
                  </a:ext>
                </a:extLst>
              </p:cNvPr>
              <p:cNvSpPr/>
              <p:nvPr/>
            </p:nvSpPr>
            <p:spPr>
              <a:xfrm>
                <a:off x="8298110" y="2445390"/>
                <a:ext cx="3061982" cy="2726422"/>
              </a:xfrm>
              <a:prstGeom prst="rect">
                <a:avLst/>
              </a:prstGeom>
              <a:solidFill>
                <a:srgbClr val="1D3F4C"/>
              </a:solidFill>
              <a:ln>
                <a:noFill/>
              </a:ln>
              <a:effectLst>
                <a:outerShdw blurRad="495300" dist="38100" sx="107000" sy="107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5EBE9A-7902-9D59-8BC3-15A4A8B5843C}"/>
                  </a:ext>
                </a:extLst>
              </p:cNvPr>
              <p:cNvSpPr txBox="1"/>
              <p:nvPr/>
            </p:nvSpPr>
            <p:spPr>
              <a:xfrm>
                <a:off x="8298110" y="2944656"/>
                <a:ext cx="30619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2"/>
                    </a:solidFill>
                  </a:rPr>
                  <a:t>Stray Animal Crisis</a:t>
                </a:r>
              </a:p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India has a large population of stray and abandoned dogs and cats, overwhelming shelters in major cities.</a:t>
                </a:r>
              </a:p>
              <a:p>
                <a:pPr algn="ctr"/>
                <a:endParaRPr lang="en-IN" dirty="0">
                  <a:solidFill>
                    <a:schemeClr val="bg2"/>
                  </a:solidFill>
                </a:endParaRPr>
              </a:p>
            </p:txBody>
          </p:sp>
        </p:grpSp>
        <p:pic>
          <p:nvPicPr>
            <p:cNvPr id="29" name="Picture 28" descr="tmpns71086s.png">
              <a:extLst>
                <a:ext uri="{FF2B5EF4-FFF2-40B4-BE49-F238E27FC236}">
                  <a16:creationId xmlns:a16="http://schemas.microsoft.com/office/drawing/2014/main" id="{75B4E54F-3C1D-779D-E2B6-657BAAC89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85814" y="2605538"/>
              <a:ext cx="286574" cy="28657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573F17E-94F8-6630-228F-3B65F4FC9DD7}"/>
              </a:ext>
            </a:extLst>
          </p:cNvPr>
          <p:cNvSpPr txBox="1"/>
          <p:nvPr/>
        </p:nvSpPr>
        <p:spPr>
          <a:xfrm>
            <a:off x="-1" y="0"/>
            <a:ext cx="12192000" cy="1524474"/>
          </a:xfrm>
          <a:custGeom>
            <a:avLst/>
            <a:gdLst/>
            <a:ahLst/>
            <a:cxnLst/>
            <a:rect l="l" t="t" r="r" b="b"/>
            <a:pathLst>
              <a:path w="12192000" h="1524474">
                <a:moveTo>
                  <a:pt x="1705370" y="1230676"/>
                </a:moveTo>
                <a:lnTo>
                  <a:pt x="1718449" y="1230676"/>
                </a:lnTo>
                <a:cubicBezTo>
                  <a:pt x="1725341" y="1230676"/>
                  <a:pt x="1730658" y="1231177"/>
                  <a:pt x="1734399" y="1232179"/>
                </a:cubicBezTo>
                <a:cubicBezTo>
                  <a:pt x="1738140" y="1233180"/>
                  <a:pt x="1740702" y="1234579"/>
                  <a:pt x="1742087" y="1236376"/>
                </a:cubicBezTo>
                <a:cubicBezTo>
                  <a:pt x="1743471" y="1238173"/>
                  <a:pt x="1744163" y="1240308"/>
                  <a:pt x="1744163" y="1242783"/>
                </a:cubicBezTo>
                <a:cubicBezTo>
                  <a:pt x="1744163" y="1246965"/>
                  <a:pt x="1742116" y="1250471"/>
                  <a:pt x="1738022" y="1253298"/>
                </a:cubicBezTo>
                <a:cubicBezTo>
                  <a:pt x="1733928" y="1256126"/>
                  <a:pt x="1726873" y="1257540"/>
                  <a:pt x="1716858" y="1257540"/>
                </a:cubicBezTo>
                <a:cubicBezTo>
                  <a:pt x="1708257" y="1257540"/>
                  <a:pt x="1702101" y="1256200"/>
                  <a:pt x="1698390" y="1253519"/>
                </a:cubicBezTo>
                <a:cubicBezTo>
                  <a:pt x="1694678" y="1250839"/>
                  <a:pt x="1692823" y="1247731"/>
                  <a:pt x="1692823" y="1244197"/>
                </a:cubicBezTo>
                <a:cubicBezTo>
                  <a:pt x="1692823" y="1241015"/>
                  <a:pt x="1693912" y="1238217"/>
                  <a:pt x="1696092" y="1235802"/>
                </a:cubicBezTo>
                <a:cubicBezTo>
                  <a:pt x="1698272" y="1233386"/>
                  <a:pt x="1701365" y="1231678"/>
                  <a:pt x="1705370" y="1230676"/>
                </a:cubicBezTo>
                <a:close/>
                <a:moveTo>
                  <a:pt x="3693696" y="1193032"/>
                </a:moveTo>
                <a:lnTo>
                  <a:pt x="3693696" y="1210529"/>
                </a:lnTo>
                <a:cubicBezTo>
                  <a:pt x="3690515" y="1214770"/>
                  <a:pt x="3686567" y="1218276"/>
                  <a:pt x="3681855" y="1221044"/>
                </a:cubicBezTo>
                <a:cubicBezTo>
                  <a:pt x="3677142" y="1223813"/>
                  <a:pt x="3671840" y="1225198"/>
                  <a:pt x="3665949" y="1225198"/>
                </a:cubicBezTo>
                <a:cubicBezTo>
                  <a:pt x="3660647" y="1225198"/>
                  <a:pt x="3656626" y="1223916"/>
                  <a:pt x="3653887" y="1221354"/>
                </a:cubicBezTo>
                <a:cubicBezTo>
                  <a:pt x="3651147" y="1218791"/>
                  <a:pt x="3649778" y="1215360"/>
                  <a:pt x="3649778" y="1211059"/>
                </a:cubicBezTo>
                <a:cubicBezTo>
                  <a:pt x="3649778" y="1204756"/>
                  <a:pt x="3653179" y="1200219"/>
                  <a:pt x="3659984" y="1197451"/>
                </a:cubicBezTo>
                <a:cubicBezTo>
                  <a:pt x="3666788" y="1194682"/>
                  <a:pt x="3678026" y="1193209"/>
                  <a:pt x="3693696" y="1193032"/>
                </a:cubicBezTo>
                <a:close/>
                <a:moveTo>
                  <a:pt x="3074571" y="1193032"/>
                </a:moveTo>
                <a:lnTo>
                  <a:pt x="3074571" y="1210529"/>
                </a:lnTo>
                <a:cubicBezTo>
                  <a:pt x="3071390" y="1214770"/>
                  <a:pt x="3067442" y="1218276"/>
                  <a:pt x="3062730" y="1221044"/>
                </a:cubicBezTo>
                <a:cubicBezTo>
                  <a:pt x="3058017" y="1223813"/>
                  <a:pt x="3052715" y="1225198"/>
                  <a:pt x="3046824" y="1225198"/>
                </a:cubicBezTo>
                <a:cubicBezTo>
                  <a:pt x="3041522" y="1225198"/>
                  <a:pt x="3037501" y="1223916"/>
                  <a:pt x="3034762" y="1221354"/>
                </a:cubicBezTo>
                <a:cubicBezTo>
                  <a:pt x="3032022" y="1218791"/>
                  <a:pt x="3030652" y="1215360"/>
                  <a:pt x="3030652" y="1211059"/>
                </a:cubicBezTo>
                <a:cubicBezTo>
                  <a:pt x="3030652" y="1204756"/>
                  <a:pt x="3034054" y="1200219"/>
                  <a:pt x="3040859" y="1197451"/>
                </a:cubicBezTo>
                <a:cubicBezTo>
                  <a:pt x="3047663" y="1194682"/>
                  <a:pt x="3058900" y="1193209"/>
                  <a:pt x="3074571" y="1193032"/>
                </a:cubicBezTo>
                <a:close/>
                <a:moveTo>
                  <a:pt x="2141121" y="1193032"/>
                </a:moveTo>
                <a:lnTo>
                  <a:pt x="2141121" y="1210529"/>
                </a:lnTo>
                <a:cubicBezTo>
                  <a:pt x="2137939" y="1214770"/>
                  <a:pt x="2133992" y="1218276"/>
                  <a:pt x="2129280" y="1221044"/>
                </a:cubicBezTo>
                <a:cubicBezTo>
                  <a:pt x="2124567" y="1223813"/>
                  <a:pt x="2119265" y="1225198"/>
                  <a:pt x="2113374" y="1225198"/>
                </a:cubicBezTo>
                <a:cubicBezTo>
                  <a:pt x="2108072" y="1225198"/>
                  <a:pt x="2104051" y="1223916"/>
                  <a:pt x="2101312" y="1221354"/>
                </a:cubicBezTo>
                <a:cubicBezTo>
                  <a:pt x="2098572" y="1218791"/>
                  <a:pt x="2097202" y="1215360"/>
                  <a:pt x="2097202" y="1211059"/>
                </a:cubicBezTo>
                <a:cubicBezTo>
                  <a:pt x="2097202" y="1204756"/>
                  <a:pt x="2100605" y="1200219"/>
                  <a:pt x="2107409" y="1197451"/>
                </a:cubicBezTo>
                <a:cubicBezTo>
                  <a:pt x="2114213" y="1194682"/>
                  <a:pt x="2125450" y="1193209"/>
                  <a:pt x="2141121" y="1193032"/>
                </a:cubicBezTo>
                <a:close/>
                <a:moveTo>
                  <a:pt x="1360071" y="1193032"/>
                </a:moveTo>
                <a:lnTo>
                  <a:pt x="1360071" y="1210529"/>
                </a:lnTo>
                <a:cubicBezTo>
                  <a:pt x="1356890" y="1214770"/>
                  <a:pt x="1352942" y="1218276"/>
                  <a:pt x="1348229" y="1221044"/>
                </a:cubicBezTo>
                <a:cubicBezTo>
                  <a:pt x="1343517" y="1223813"/>
                  <a:pt x="1338215" y="1225198"/>
                  <a:pt x="1332323" y="1225198"/>
                </a:cubicBezTo>
                <a:cubicBezTo>
                  <a:pt x="1327021" y="1225198"/>
                  <a:pt x="1323001" y="1223916"/>
                  <a:pt x="1320261" y="1221354"/>
                </a:cubicBezTo>
                <a:cubicBezTo>
                  <a:pt x="1317522" y="1218791"/>
                  <a:pt x="1316152" y="1215360"/>
                  <a:pt x="1316152" y="1211059"/>
                </a:cubicBezTo>
                <a:cubicBezTo>
                  <a:pt x="1316152" y="1204756"/>
                  <a:pt x="1319554" y="1200219"/>
                  <a:pt x="1326359" y="1197451"/>
                </a:cubicBezTo>
                <a:cubicBezTo>
                  <a:pt x="1333163" y="1194682"/>
                  <a:pt x="1344400" y="1193209"/>
                  <a:pt x="1360071" y="1193032"/>
                </a:cubicBezTo>
                <a:close/>
                <a:moveTo>
                  <a:pt x="2902376" y="1159365"/>
                </a:moveTo>
                <a:cubicBezTo>
                  <a:pt x="2908327" y="1159365"/>
                  <a:pt x="2913261" y="1160940"/>
                  <a:pt x="2917178" y="1164092"/>
                </a:cubicBezTo>
                <a:cubicBezTo>
                  <a:pt x="2921096" y="1167244"/>
                  <a:pt x="2924262" y="1171235"/>
                  <a:pt x="2926677" y="1176066"/>
                </a:cubicBezTo>
                <a:lnTo>
                  <a:pt x="2926677" y="1209203"/>
                </a:lnTo>
                <a:cubicBezTo>
                  <a:pt x="2924085" y="1213386"/>
                  <a:pt x="2920698" y="1216965"/>
                  <a:pt x="2916515" y="1219940"/>
                </a:cubicBezTo>
                <a:cubicBezTo>
                  <a:pt x="2912333" y="1222915"/>
                  <a:pt x="2907089" y="1224402"/>
                  <a:pt x="2900786" y="1224402"/>
                </a:cubicBezTo>
                <a:cubicBezTo>
                  <a:pt x="2893540" y="1224402"/>
                  <a:pt x="2888046" y="1221604"/>
                  <a:pt x="2884306" y="1216008"/>
                </a:cubicBezTo>
                <a:cubicBezTo>
                  <a:pt x="2880565" y="1210411"/>
                  <a:pt x="2878694" y="1202281"/>
                  <a:pt x="2878694" y="1191618"/>
                </a:cubicBezTo>
                <a:cubicBezTo>
                  <a:pt x="2878694" y="1181309"/>
                  <a:pt x="2880682" y="1173356"/>
                  <a:pt x="2884659" y="1167759"/>
                </a:cubicBezTo>
                <a:cubicBezTo>
                  <a:pt x="2888635" y="1162163"/>
                  <a:pt x="2894541" y="1159365"/>
                  <a:pt x="2902376" y="1159365"/>
                </a:cubicBezTo>
                <a:close/>
                <a:moveTo>
                  <a:pt x="2407077" y="1159365"/>
                </a:moveTo>
                <a:cubicBezTo>
                  <a:pt x="2413027" y="1159365"/>
                  <a:pt x="2417961" y="1160940"/>
                  <a:pt x="2421878" y="1164092"/>
                </a:cubicBezTo>
                <a:cubicBezTo>
                  <a:pt x="2425796" y="1167244"/>
                  <a:pt x="2428962" y="1171235"/>
                  <a:pt x="2431377" y="1176066"/>
                </a:cubicBezTo>
                <a:lnTo>
                  <a:pt x="2431377" y="1209203"/>
                </a:lnTo>
                <a:cubicBezTo>
                  <a:pt x="2428785" y="1213386"/>
                  <a:pt x="2425398" y="1216965"/>
                  <a:pt x="2421215" y="1219940"/>
                </a:cubicBezTo>
                <a:cubicBezTo>
                  <a:pt x="2417033" y="1222915"/>
                  <a:pt x="2411790" y="1224402"/>
                  <a:pt x="2405486" y="1224402"/>
                </a:cubicBezTo>
                <a:cubicBezTo>
                  <a:pt x="2398240" y="1224402"/>
                  <a:pt x="2392747" y="1221604"/>
                  <a:pt x="2389006" y="1216008"/>
                </a:cubicBezTo>
                <a:cubicBezTo>
                  <a:pt x="2385265" y="1210411"/>
                  <a:pt x="2383394" y="1202281"/>
                  <a:pt x="2383394" y="1191618"/>
                </a:cubicBezTo>
                <a:cubicBezTo>
                  <a:pt x="2383394" y="1181309"/>
                  <a:pt x="2385383" y="1173356"/>
                  <a:pt x="2389359" y="1167759"/>
                </a:cubicBezTo>
                <a:cubicBezTo>
                  <a:pt x="2393336" y="1162163"/>
                  <a:pt x="2399241" y="1159365"/>
                  <a:pt x="2407077" y="1159365"/>
                </a:cubicBezTo>
                <a:close/>
                <a:moveTo>
                  <a:pt x="2546966" y="1159188"/>
                </a:moveTo>
                <a:cubicBezTo>
                  <a:pt x="2554271" y="1159188"/>
                  <a:pt x="2559794" y="1162016"/>
                  <a:pt x="2563534" y="1167671"/>
                </a:cubicBezTo>
                <a:cubicBezTo>
                  <a:pt x="2567275" y="1173326"/>
                  <a:pt x="2569146" y="1181456"/>
                  <a:pt x="2569146" y="1192060"/>
                </a:cubicBezTo>
                <a:cubicBezTo>
                  <a:pt x="2569146" y="1202370"/>
                  <a:pt x="2567143" y="1210337"/>
                  <a:pt x="2563137" y="1215963"/>
                </a:cubicBezTo>
                <a:cubicBezTo>
                  <a:pt x="2559131" y="1221589"/>
                  <a:pt x="2553240" y="1224402"/>
                  <a:pt x="2545463" y="1224402"/>
                </a:cubicBezTo>
                <a:cubicBezTo>
                  <a:pt x="2539572" y="1224402"/>
                  <a:pt x="2534624" y="1222974"/>
                  <a:pt x="2530618" y="1220117"/>
                </a:cubicBezTo>
                <a:cubicBezTo>
                  <a:pt x="2526612" y="1217259"/>
                  <a:pt x="2523460" y="1213651"/>
                  <a:pt x="2521163" y="1209292"/>
                </a:cubicBezTo>
                <a:lnTo>
                  <a:pt x="2521163" y="1176154"/>
                </a:lnTo>
                <a:cubicBezTo>
                  <a:pt x="2523637" y="1171441"/>
                  <a:pt x="2527010" y="1167435"/>
                  <a:pt x="2531281" y="1164136"/>
                </a:cubicBezTo>
                <a:cubicBezTo>
                  <a:pt x="2535552" y="1160837"/>
                  <a:pt x="2540780" y="1159188"/>
                  <a:pt x="2546966" y="1159188"/>
                </a:cubicBezTo>
                <a:close/>
                <a:moveTo>
                  <a:pt x="4245402" y="1158658"/>
                </a:moveTo>
                <a:cubicBezTo>
                  <a:pt x="4252529" y="1158658"/>
                  <a:pt x="4258097" y="1160778"/>
                  <a:pt x="4262103" y="1165020"/>
                </a:cubicBezTo>
                <a:cubicBezTo>
                  <a:pt x="4266109" y="1169262"/>
                  <a:pt x="4268200" y="1175388"/>
                  <a:pt x="4268377" y="1183400"/>
                </a:cubicBezTo>
                <a:lnTo>
                  <a:pt x="4221366" y="1183400"/>
                </a:lnTo>
                <a:cubicBezTo>
                  <a:pt x="4222014" y="1175329"/>
                  <a:pt x="4224385" y="1169188"/>
                  <a:pt x="4228480" y="1164976"/>
                </a:cubicBezTo>
                <a:cubicBezTo>
                  <a:pt x="4232574" y="1160764"/>
                  <a:pt x="4238214" y="1158658"/>
                  <a:pt x="4245402" y="1158658"/>
                </a:cubicBezTo>
                <a:close/>
                <a:moveTo>
                  <a:pt x="4045376" y="1158658"/>
                </a:moveTo>
                <a:cubicBezTo>
                  <a:pt x="4052505" y="1158658"/>
                  <a:pt x="4058072" y="1160778"/>
                  <a:pt x="4062078" y="1165020"/>
                </a:cubicBezTo>
                <a:cubicBezTo>
                  <a:pt x="4066084" y="1169262"/>
                  <a:pt x="4068175" y="1175388"/>
                  <a:pt x="4068352" y="1183400"/>
                </a:cubicBezTo>
                <a:lnTo>
                  <a:pt x="4021341" y="1183400"/>
                </a:lnTo>
                <a:cubicBezTo>
                  <a:pt x="4021989" y="1175329"/>
                  <a:pt x="4024360" y="1169188"/>
                  <a:pt x="4028454" y="1164976"/>
                </a:cubicBezTo>
                <a:cubicBezTo>
                  <a:pt x="4032549" y="1160764"/>
                  <a:pt x="4038190" y="1158658"/>
                  <a:pt x="4045376" y="1158658"/>
                </a:cubicBezTo>
                <a:close/>
                <a:moveTo>
                  <a:pt x="2311827" y="1158658"/>
                </a:moveTo>
                <a:cubicBezTo>
                  <a:pt x="2318955" y="1158658"/>
                  <a:pt x="2324522" y="1160778"/>
                  <a:pt x="2328528" y="1165020"/>
                </a:cubicBezTo>
                <a:cubicBezTo>
                  <a:pt x="2332534" y="1169262"/>
                  <a:pt x="2334625" y="1175388"/>
                  <a:pt x="2334802" y="1183400"/>
                </a:cubicBezTo>
                <a:lnTo>
                  <a:pt x="2287791" y="1183400"/>
                </a:lnTo>
                <a:cubicBezTo>
                  <a:pt x="2288439" y="1175329"/>
                  <a:pt x="2290810" y="1169188"/>
                  <a:pt x="2294904" y="1164976"/>
                </a:cubicBezTo>
                <a:cubicBezTo>
                  <a:pt x="2298999" y="1160764"/>
                  <a:pt x="2304639" y="1158658"/>
                  <a:pt x="2311827" y="1158658"/>
                </a:cubicBezTo>
                <a:close/>
                <a:moveTo>
                  <a:pt x="1807001" y="1158658"/>
                </a:moveTo>
                <a:cubicBezTo>
                  <a:pt x="1814130" y="1158658"/>
                  <a:pt x="1819697" y="1160778"/>
                  <a:pt x="1823703" y="1165020"/>
                </a:cubicBezTo>
                <a:cubicBezTo>
                  <a:pt x="1827709" y="1169262"/>
                  <a:pt x="1829800" y="1175388"/>
                  <a:pt x="1829977" y="1183400"/>
                </a:cubicBezTo>
                <a:lnTo>
                  <a:pt x="1782966" y="1183400"/>
                </a:lnTo>
                <a:cubicBezTo>
                  <a:pt x="1783614" y="1175329"/>
                  <a:pt x="1785985" y="1169188"/>
                  <a:pt x="1790079" y="1164976"/>
                </a:cubicBezTo>
                <a:cubicBezTo>
                  <a:pt x="1794174" y="1160764"/>
                  <a:pt x="1799814" y="1158658"/>
                  <a:pt x="1807001" y="1158658"/>
                </a:cubicBezTo>
                <a:close/>
                <a:moveTo>
                  <a:pt x="1530776" y="1158658"/>
                </a:moveTo>
                <a:cubicBezTo>
                  <a:pt x="1537905" y="1158658"/>
                  <a:pt x="1543472" y="1160778"/>
                  <a:pt x="1547478" y="1165020"/>
                </a:cubicBezTo>
                <a:cubicBezTo>
                  <a:pt x="1551484" y="1169262"/>
                  <a:pt x="1553575" y="1175388"/>
                  <a:pt x="1553752" y="1183400"/>
                </a:cubicBezTo>
                <a:lnTo>
                  <a:pt x="1506741" y="1183400"/>
                </a:lnTo>
                <a:cubicBezTo>
                  <a:pt x="1507389" y="1175329"/>
                  <a:pt x="1509760" y="1169188"/>
                  <a:pt x="1513854" y="1164976"/>
                </a:cubicBezTo>
                <a:cubicBezTo>
                  <a:pt x="1517949" y="1160764"/>
                  <a:pt x="1523589" y="1158658"/>
                  <a:pt x="1530776" y="1158658"/>
                </a:cubicBezTo>
                <a:close/>
                <a:moveTo>
                  <a:pt x="1716593" y="1158127"/>
                </a:moveTo>
                <a:cubicBezTo>
                  <a:pt x="1722307" y="1158127"/>
                  <a:pt x="1726903" y="1159733"/>
                  <a:pt x="1730378" y="1162943"/>
                </a:cubicBezTo>
                <a:cubicBezTo>
                  <a:pt x="1733854" y="1166154"/>
                  <a:pt x="1735592" y="1171088"/>
                  <a:pt x="1735592" y="1177745"/>
                </a:cubicBezTo>
                <a:cubicBezTo>
                  <a:pt x="1735592" y="1184107"/>
                  <a:pt x="1733751" y="1188908"/>
                  <a:pt x="1730069" y="1192149"/>
                </a:cubicBezTo>
                <a:cubicBezTo>
                  <a:pt x="1726387" y="1195389"/>
                  <a:pt x="1721718" y="1197009"/>
                  <a:pt x="1716063" y="1197009"/>
                </a:cubicBezTo>
                <a:cubicBezTo>
                  <a:pt x="1711055" y="1197009"/>
                  <a:pt x="1706652" y="1195403"/>
                  <a:pt x="1702852" y="1192193"/>
                </a:cubicBezTo>
                <a:cubicBezTo>
                  <a:pt x="1699052" y="1188982"/>
                  <a:pt x="1697153" y="1184137"/>
                  <a:pt x="1697153" y="1177656"/>
                </a:cubicBezTo>
                <a:cubicBezTo>
                  <a:pt x="1697153" y="1171235"/>
                  <a:pt x="1698993" y="1166375"/>
                  <a:pt x="1702675" y="1163076"/>
                </a:cubicBezTo>
                <a:cubicBezTo>
                  <a:pt x="1706357" y="1159777"/>
                  <a:pt x="1710997" y="1158127"/>
                  <a:pt x="1716593" y="1158127"/>
                </a:cubicBezTo>
                <a:close/>
                <a:moveTo>
                  <a:pt x="3439855" y="1148849"/>
                </a:moveTo>
                <a:lnTo>
                  <a:pt x="3439855" y="1234918"/>
                </a:lnTo>
                <a:lnTo>
                  <a:pt x="3454613" y="1234918"/>
                </a:lnTo>
                <a:lnTo>
                  <a:pt x="3454613" y="1148849"/>
                </a:lnTo>
                <a:close/>
                <a:moveTo>
                  <a:pt x="2973130" y="1148849"/>
                </a:moveTo>
                <a:lnTo>
                  <a:pt x="2973130" y="1234918"/>
                </a:lnTo>
                <a:lnTo>
                  <a:pt x="2987888" y="1234918"/>
                </a:lnTo>
                <a:lnTo>
                  <a:pt x="2987888" y="1148849"/>
                </a:lnTo>
                <a:close/>
                <a:moveTo>
                  <a:pt x="2596953" y="1148849"/>
                </a:moveTo>
                <a:lnTo>
                  <a:pt x="2631328" y="1234918"/>
                </a:lnTo>
                <a:lnTo>
                  <a:pt x="2627970" y="1242694"/>
                </a:lnTo>
                <a:cubicBezTo>
                  <a:pt x="2626320" y="1246877"/>
                  <a:pt x="2624332" y="1249867"/>
                  <a:pt x="2622005" y="1251664"/>
                </a:cubicBezTo>
                <a:cubicBezTo>
                  <a:pt x="2619678" y="1253460"/>
                  <a:pt x="2616836" y="1254359"/>
                  <a:pt x="2613478" y="1254359"/>
                </a:cubicBezTo>
                <a:lnTo>
                  <a:pt x="2606232" y="1254359"/>
                </a:lnTo>
                <a:lnTo>
                  <a:pt x="2606232" y="1266553"/>
                </a:lnTo>
                <a:lnTo>
                  <a:pt x="2614980" y="1266553"/>
                </a:lnTo>
                <a:cubicBezTo>
                  <a:pt x="2620105" y="1266553"/>
                  <a:pt x="2624318" y="1265861"/>
                  <a:pt x="2627617" y="1264477"/>
                </a:cubicBezTo>
                <a:cubicBezTo>
                  <a:pt x="2630916" y="1263092"/>
                  <a:pt x="2633699" y="1260839"/>
                  <a:pt x="2635967" y="1257717"/>
                </a:cubicBezTo>
                <a:cubicBezTo>
                  <a:pt x="2638235" y="1254594"/>
                  <a:pt x="2640371" y="1250471"/>
                  <a:pt x="2642374" y="1245345"/>
                </a:cubicBezTo>
                <a:lnTo>
                  <a:pt x="2646439" y="1234918"/>
                </a:lnTo>
                <a:lnTo>
                  <a:pt x="2678781" y="1148849"/>
                </a:lnTo>
                <a:lnTo>
                  <a:pt x="2663759" y="1148849"/>
                </a:lnTo>
                <a:lnTo>
                  <a:pt x="2639193" y="1219277"/>
                </a:lnTo>
                <a:lnTo>
                  <a:pt x="2612594" y="1148849"/>
                </a:lnTo>
                <a:close/>
                <a:moveTo>
                  <a:pt x="4347897" y="1147789"/>
                </a:moveTo>
                <a:cubicBezTo>
                  <a:pt x="4341005" y="1147789"/>
                  <a:pt x="4335408" y="1149291"/>
                  <a:pt x="4331108" y="1152295"/>
                </a:cubicBezTo>
                <a:cubicBezTo>
                  <a:pt x="4326807" y="1155300"/>
                  <a:pt x="4323449" y="1159041"/>
                  <a:pt x="4321034" y="1163518"/>
                </a:cubicBezTo>
                <a:lnTo>
                  <a:pt x="4320504" y="1148849"/>
                </a:lnTo>
                <a:lnTo>
                  <a:pt x="4306630" y="1148849"/>
                </a:lnTo>
                <a:lnTo>
                  <a:pt x="4306630" y="1234918"/>
                </a:lnTo>
                <a:lnTo>
                  <a:pt x="4321387" y="1234918"/>
                </a:lnTo>
                <a:lnTo>
                  <a:pt x="4321387" y="1174475"/>
                </a:lnTo>
                <a:cubicBezTo>
                  <a:pt x="4323273" y="1171883"/>
                  <a:pt x="4325423" y="1169600"/>
                  <a:pt x="4327838" y="1167627"/>
                </a:cubicBezTo>
                <a:cubicBezTo>
                  <a:pt x="4330253" y="1165653"/>
                  <a:pt x="4333081" y="1164107"/>
                  <a:pt x="4336321" y="1162988"/>
                </a:cubicBezTo>
                <a:cubicBezTo>
                  <a:pt x="4339561" y="1161868"/>
                  <a:pt x="4343332" y="1161309"/>
                  <a:pt x="4347632" y="1161309"/>
                </a:cubicBezTo>
                <a:lnTo>
                  <a:pt x="4349665" y="1161309"/>
                </a:lnTo>
                <a:lnTo>
                  <a:pt x="4349665" y="1147789"/>
                </a:lnTo>
                <a:close/>
                <a:moveTo>
                  <a:pt x="3531575" y="1147612"/>
                </a:moveTo>
                <a:cubicBezTo>
                  <a:pt x="3524271" y="1147612"/>
                  <a:pt x="3518173" y="1149158"/>
                  <a:pt x="3513284" y="1152251"/>
                </a:cubicBezTo>
                <a:cubicBezTo>
                  <a:pt x="3508394" y="1155344"/>
                  <a:pt x="3504682" y="1158628"/>
                  <a:pt x="3502149" y="1162104"/>
                </a:cubicBezTo>
                <a:lnTo>
                  <a:pt x="3501619" y="1148849"/>
                </a:lnTo>
                <a:lnTo>
                  <a:pt x="3487480" y="1148849"/>
                </a:lnTo>
                <a:lnTo>
                  <a:pt x="3487480" y="1234918"/>
                </a:lnTo>
                <a:lnTo>
                  <a:pt x="3502238" y="1234918"/>
                </a:lnTo>
                <a:lnTo>
                  <a:pt x="3502238" y="1173945"/>
                </a:lnTo>
                <a:cubicBezTo>
                  <a:pt x="3504770" y="1170469"/>
                  <a:pt x="3508129" y="1167273"/>
                  <a:pt x="3512312" y="1164357"/>
                </a:cubicBezTo>
                <a:cubicBezTo>
                  <a:pt x="3516494" y="1161441"/>
                  <a:pt x="3521620" y="1159983"/>
                  <a:pt x="3527687" y="1159983"/>
                </a:cubicBezTo>
                <a:cubicBezTo>
                  <a:pt x="3531988" y="1159983"/>
                  <a:pt x="3535287" y="1160911"/>
                  <a:pt x="3537584" y="1162767"/>
                </a:cubicBezTo>
                <a:cubicBezTo>
                  <a:pt x="3539882" y="1164622"/>
                  <a:pt x="3541458" y="1167170"/>
                  <a:pt x="3542312" y="1170410"/>
                </a:cubicBezTo>
                <a:cubicBezTo>
                  <a:pt x="3543166" y="1173650"/>
                  <a:pt x="3543593" y="1177362"/>
                  <a:pt x="3543593" y="1181545"/>
                </a:cubicBezTo>
                <a:lnTo>
                  <a:pt x="3543593" y="1234918"/>
                </a:lnTo>
                <a:lnTo>
                  <a:pt x="3558439" y="1234918"/>
                </a:lnTo>
                <a:lnTo>
                  <a:pt x="3558439" y="1179424"/>
                </a:lnTo>
                <a:lnTo>
                  <a:pt x="3557596" y="1172244"/>
                </a:lnTo>
                <a:lnTo>
                  <a:pt x="3557909" y="1173768"/>
                </a:lnTo>
                <a:cubicBezTo>
                  <a:pt x="3560618" y="1170293"/>
                  <a:pt x="3564065" y="1167126"/>
                  <a:pt x="3568248" y="1164269"/>
                </a:cubicBezTo>
                <a:cubicBezTo>
                  <a:pt x="3572431" y="1161412"/>
                  <a:pt x="3577585" y="1159983"/>
                  <a:pt x="3583712" y="1159983"/>
                </a:cubicBezTo>
                <a:cubicBezTo>
                  <a:pt x="3587953" y="1159983"/>
                  <a:pt x="3591223" y="1160911"/>
                  <a:pt x="3593521" y="1162767"/>
                </a:cubicBezTo>
                <a:cubicBezTo>
                  <a:pt x="3595818" y="1164622"/>
                  <a:pt x="3597394" y="1167170"/>
                  <a:pt x="3598248" y="1170410"/>
                </a:cubicBezTo>
                <a:cubicBezTo>
                  <a:pt x="3599102" y="1173650"/>
                  <a:pt x="3599529" y="1177362"/>
                  <a:pt x="3599529" y="1181545"/>
                </a:cubicBezTo>
                <a:lnTo>
                  <a:pt x="3599529" y="1234918"/>
                </a:lnTo>
                <a:lnTo>
                  <a:pt x="3614287" y="1234918"/>
                </a:lnTo>
                <a:lnTo>
                  <a:pt x="3614287" y="1179424"/>
                </a:lnTo>
                <a:cubicBezTo>
                  <a:pt x="3614287" y="1169409"/>
                  <a:pt x="3612196" y="1161603"/>
                  <a:pt x="3608013" y="1156007"/>
                </a:cubicBezTo>
                <a:cubicBezTo>
                  <a:pt x="3603830" y="1150410"/>
                  <a:pt x="3596967" y="1147612"/>
                  <a:pt x="3587423" y="1147612"/>
                </a:cubicBezTo>
                <a:cubicBezTo>
                  <a:pt x="3580118" y="1147612"/>
                  <a:pt x="3573859" y="1149232"/>
                  <a:pt x="3568645" y="1152472"/>
                </a:cubicBezTo>
                <a:cubicBezTo>
                  <a:pt x="3563432" y="1155712"/>
                  <a:pt x="3559116" y="1159217"/>
                  <a:pt x="3555700" y="1162988"/>
                </a:cubicBezTo>
                <a:lnTo>
                  <a:pt x="3555907" y="1164000"/>
                </a:lnTo>
                <a:lnTo>
                  <a:pt x="3552165" y="1156007"/>
                </a:lnTo>
                <a:cubicBezTo>
                  <a:pt x="3547982" y="1150410"/>
                  <a:pt x="3541119" y="1147612"/>
                  <a:pt x="3531575" y="1147612"/>
                </a:cubicBezTo>
                <a:close/>
                <a:moveTo>
                  <a:pt x="3389672" y="1147612"/>
                </a:moveTo>
                <a:cubicBezTo>
                  <a:pt x="3381955" y="1147612"/>
                  <a:pt x="3375622" y="1149158"/>
                  <a:pt x="3370673" y="1152251"/>
                </a:cubicBezTo>
                <a:cubicBezTo>
                  <a:pt x="3365725" y="1155344"/>
                  <a:pt x="3361925" y="1158628"/>
                  <a:pt x="3359274" y="1162104"/>
                </a:cubicBezTo>
                <a:lnTo>
                  <a:pt x="3358744" y="1148849"/>
                </a:lnTo>
                <a:lnTo>
                  <a:pt x="3344605" y="1148849"/>
                </a:lnTo>
                <a:lnTo>
                  <a:pt x="3344605" y="1234918"/>
                </a:lnTo>
                <a:lnTo>
                  <a:pt x="3359363" y="1234918"/>
                </a:lnTo>
                <a:lnTo>
                  <a:pt x="3359363" y="1173945"/>
                </a:lnTo>
                <a:cubicBezTo>
                  <a:pt x="3362014" y="1170469"/>
                  <a:pt x="3365519" y="1167273"/>
                  <a:pt x="3369878" y="1164357"/>
                </a:cubicBezTo>
                <a:cubicBezTo>
                  <a:pt x="3374238" y="1161441"/>
                  <a:pt x="3379628" y="1159983"/>
                  <a:pt x="3386049" y="1159983"/>
                </a:cubicBezTo>
                <a:cubicBezTo>
                  <a:pt x="3390350" y="1159983"/>
                  <a:pt x="3393634" y="1160911"/>
                  <a:pt x="3395902" y="1162767"/>
                </a:cubicBezTo>
                <a:cubicBezTo>
                  <a:pt x="3398170" y="1164622"/>
                  <a:pt x="3399746" y="1167170"/>
                  <a:pt x="3400630" y="1170410"/>
                </a:cubicBezTo>
                <a:cubicBezTo>
                  <a:pt x="3401514" y="1173650"/>
                  <a:pt x="3401955" y="1177362"/>
                  <a:pt x="3401955" y="1181545"/>
                </a:cubicBezTo>
                <a:lnTo>
                  <a:pt x="3401955" y="1234918"/>
                </a:lnTo>
                <a:lnTo>
                  <a:pt x="3416713" y="1234918"/>
                </a:lnTo>
                <a:lnTo>
                  <a:pt x="3416713" y="1179424"/>
                </a:lnTo>
                <a:cubicBezTo>
                  <a:pt x="3416713" y="1169350"/>
                  <a:pt x="3414562" y="1161530"/>
                  <a:pt x="3410262" y="1155962"/>
                </a:cubicBezTo>
                <a:cubicBezTo>
                  <a:pt x="3405961" y="1150395"/>
                  <a:pt x="3399098" y="1147612"/>
                  <a:pt x="3389672" y="1147612"/>
                </a:cubicBezTo>
                <a:close/>
                <a:moveTo>
                  <a:pt x="3161072" y="1147612"/>
                </a:moveTo>
                <a:cubicBezTo>
                  <a:pt x="3153355" y="1147612"/>
                  <a:pt x="3147022" y="1149158"/>
                  <a:pt x="3142074" y="1152251"/>
                </a:cubicBezTo>
                <a:cubicBezTo>
                  <a:pt x="3137125" y="1155344"/>
                  <a:pt x="3133325" y="1158628"/>
                  <a:pt x="3130674" y="1162104"/>
                </a:cubicBezTo>
                <a:lnTo>
                  <a:pt x="3130144" y="1148849"/>
                </a:lnTo>
                <a:lnTo>
                  <a:pt x="3116005" y="1148849"/>
                </a:lnTo>
                <a:lnTo>
                  <a:pt x="3116005" y="1234918"/>
                </a:lnTo>
                <a:lnTo>
                  <a:pt x="3130763" y="1234918"/>
                </a:lnTo>
                <a:lnTo>
                  <a:pt x="3130763" y="1173945"/>
                </a:lnTo>
                <a:cubicBezTo>
                  <a:pt x="3133414" y="1170469"/>
                  <a:pt x="3136919" y="1167273"/>
                  <a:pt x="3141278" y="1164357"/>
                </a:cubicBezTo>
                <a:cubicBezTo>
                  <a:pt x="3145638" y="1161441"/>
                  <a:pt x="3151028" y="1159983"/>
                  <a:pt x="3157449" y="1159983"/>
                </a:cubicBezTo>
                <a:cubicBezTo>
                  <a:pt x="3161750" y="1159983"/>
                  <a:pt x="3165034" y="1160911"/>
                  <a:pt x="3167302" y="1162767"/>
                </a:cubicBezTo>
                <a:cubicBezTo>
                  <a:pt x="3169570" y="1164622"/>
                  <a:pt x="3171146" y="1167170"/>
                  <a:pt x="3172030" y="1170410"/>
                </a:cubicBezTo>
                <a:cubicBezTo>
                  <a:pt x="3172914" y="1173650"/>
                  <a:pt x="3173355" y="1177362"/>
                  <a:pt x="3173355" y="1181545"/>
                </a:cubicBezTo>
                <a:lnTo>
                  <a:pt x="3173355" y="1234918"/>
                </a:lnTo>
                <a:lnTo>
                  <a:pt x="3188112" y="1234918"/>
                </a:lnTo>
                <a:lnTo>
                  <a:pt x="3188112" y="1179424"/>
                </a:lnTo>
                <a:cubicBezTo>
                  <a:pt x="3188112" y="1169350"/>
                  <a:pt x="3185962" y="1161530"/>
                  <a:pt x="3181662" y="1155962"/>
                </a:cubicBezTo>
                <a:cubicBezTo>
                  <a:pt x="3177361" y="1150395"/>
                  <a:pt x="3170498" y="1147612"/>
                  <a:pt x="3161072" y="1147612"/>
                </a:cubicBezTo>
                <a:close/>
                <a:moveTo>
                  <a:pt x="2818172" y="1147612"/>
                </a:moveTo>
                <a:cubicBezTo>
                  <a:pt x="2810455" y="1147612"/>
                  <a:pt x="2804122" y="1149158"/>
                  <a:pt x="2799173" y="1152251"/>
                </a:cubicBezTo>
                <a:cubicBezTo>
                  <a:pt x="2794225" y="1155344"/>
                  <a:pt x="2790425" y="1158628"/>
                  <a:pt x="2787774" y="1162104"/>
                </a:cubicBezTo>
                <a:lnTo>
                  <a:pt x="2787244" y="1148849"/>
                </a:lnTo>
                <a:lnTo>
                  <a:pt x="2773105" y="1148849"/>
                </a:lnTo>
                <a:lnTo>
                  <a:pt x="2773105" y="1234918"/>
                </a:lnTo>
                <a:lnTo>
                  <a:pt x="2787863" y="1234918"/>
                </a:lnTo>
                <a:lnTo>
                  <a:pt x="2787863" y="1173945"/>
                </a:lnTo>
                <a:cubicBezTo>
                  <a:pt x="2790514" y="1170469"/>
                  <a:pt x="2794019" y="1167273"/>
                  <a:pt x="2798378" y="1164357"/>
                </a:cubicBezTo>
                <a:cubicBezTo>
                  <a:pt x="2802738" y="1161441"/>
                  <a:pt x="2808128" y="1159983"/>
                  <a:pt x="2814549" y="1159983"/>
                </a:cubicBezTo>
                <a:cubicBezTo>
                  <a:pt x="2818850" y="1159983"/>
                  <a:pt x="2822134" y="1160911"/>
                  <a:pt x="2824402" y="1162767"/>
                </a:cubicBezTo>
                <a:cubicBezTo>
                  <a:pt x="2826670" y="1164622"/>
                  <a:pt x="2828246" y="1167170"/>
                  <a:pt x="2829130" y="1170410"/>
                </a:cubicBezTo>
                <a:cubicBezTo>
                  <a:pt x="2830014" y="1173650"/>
                  <a:pt x="2830455" y="1177362"/>
                  <a:pt x="2830455" y="1181545"/>
                </a:cubicBezTo>
                <a:lnTo>
                  <a:pt x="2830455" y="1234918"/>
                </a:lnTo>
                <a:lnTo>
                  <a:pt x="2845213" y="1234918"/>
                </a:lnTo>
                <a:lnTo>
                  <a:pt x="2845213" y="1179424"/>
                </a:lnTo>
                <a:cubicBezTo>
                  <a:pt x="2845213" y="1169350"/>
                  <a:pt x="2843062" y="1161530"/>
                  <a:pt x="2838762" y="1155962"/>
                </a:cubicBezTo>
                <a:cubicBezTo>
                  <a:pt x="2834461" y="1150395"/>
                  <a:pt x="2827598" y="1147612"/>
                  <a:pt x="2818172" y="1147612"/>
                </a:cubicBezTo>
                <a:close/>
                <a:moveTo>
                  <a:pt x="1637072" y="1147612"/>
                </a:moveTo>
                <a:cubicBezTo>
                  <a:pt x="1629355" y="1147612"/>
                  <a:pt x="1623022" y="1149158"/>
                  <a:pt x="1618073" y="1152251"/>
                </a:cubicBezTo>
                <a:cubicBezTo>
                  <a:pt x="1613125" y="1155344"/>
                  <a:pt x="1609325" y="1158628"/>
                  <a:pt x="1606674" y="1162104"/>
                </a:cubicBezTo>
                <a:lnTo>
                  <a:pt x="1606144" y="1148849"/>
                </a:lnTo>
                <a:lnTo>
                  <a:pt x="1592005" y="1148849"/>
                </a:lnTo>
                <a:lnTo>
                  <a:pt x="1592005" y="1234918"/>
                </a:lnTo>
                <a:lnTo>
                  <a:pt x="1606763" y="1234918"/>
                </a:lnTo>
                <a:lnTo>
                  <a:pt x="1606763" y="1173945"/>
                </a:lnTo>
                <a:cubicBezTo>
                  <a:pt x="1609414" y="1170469"/>
                  <a:pt x="1612919" y="1167273"/>
                  <a:pt x="1617278" y="1164357"/>
                </a:cubicBezTo>
                <a:cubicBezTo>
                  <a:pt x="1621638" y="1161441"/>
                  <a:pt x="1627028" y="1159983"/>
                  <a:pt x="1633449" y="1159983"/>
                </a:cubicBezTo>
                <a:cubicBezTo>
                  <a:pt x="1637750" y="1159983"/>
                  <a:pt x="1641034" y="1160911"/>
                  <a:pt x="1643302" y="1162767"/>
                </a:cubicBezTo>
                <a:cubicBezTo>
                  <a:pt x="1645570" y="1164622"/>
                  <a:pt x="1647146" y="1167170"/>
                  <a:pt x="1648030" y="1170410"/>
                </a:cubicBezTo>
                <a:cubicBezTo>
                  <a:pt x="1648913" y="1173650"/>
                  <a:pt x="1649355" y="1177362"/>
                  <a:pt x="1649355" y="1181545"/>
                </a:cubicBezTo>
                <a:lnTo>
                  <a:pt x="1649355" y="1234918"/>
                </a:lnTo>
                <a:lnTo>
                  <a:pt x="1664112" y="1234918"/>
                </a:lnTo>
                <a:lnTo>
                  <a:pt x="1664112" y="1179424"/>
                </a:lnTo>
                <a:cubicBezTo>
                  <a:pt x="1664112" y="1169350"/>
                  <a:pt x="1661962" y="1161530"/>
                  <a:pt x="1657662" y="1155962"/>
                </a:cubicBezTo>
                <a:cubicBezTo>
                  <a:pt x="1653361" y="1150395"/>
                  <a:pt x="1646498" y="1147612"/>
                  <a:pt x="1637072" y="1147612"/>
                </a:cubicBezTo>
                <a:close/>
                <a:moveTo>
                  <a:pt x="4393295" y="1147347"/>
                </a:moveTo>
                <a:cubicBezTo>
                  <a:pt x="4388700" y="1147347"/>
                  <a:pt x="4384429" y="1147833"/>
                  <a:pt x="4380482" y="1148805"/>
                </a:cubicBezTo>
                <a:cubicBezTo>
                  <a:pt x="4376535" y="1149777"/>
                  <a:pt x="4373104" y="1151235"/>
                  <a:pt x="4370187" y="1153179"/>
                </a:cubicBezTo>
                <a:cubicBezTo>
                  <a:pt x="4367271" y="1155123"/>
                  <a:pt x="4365003" y="1157553"/>
                  <a:pt x="4363383" y="1160469"/>
                </a:cubicBezTo>
                <a:cubicBezTo>
                  <a:pt x="4361763" y="1163385"/>
                  <a:pt x="4360952" y="1166758"/>
                  <a:pt x="4360952" y="1170587"/>
                </a:cubicBezTo>
                <a:cubicBezTo>
                  <a:pt x="4360952" y="1175477"/>
                  <a:pt x="4362101" y="1179527"/>
                  <a:pt x="4364399" y="1182738"/>
                </a:cubicBezTo>
                <a:cubicBezTo>
                  <a:pt x="4366696" y="1185948"/>
                  <a:pt x="4370143" y="1188599"/>
                  <a:pt x="4374738" y="1190691"/>
                </a:cubicBezTo>
                <a:cubicBezTo>
                  <a:pt x="4379334" y="1192782"/>
                  <a:pt x="4384989" y="1194623"/>
                  <a:pt x="4391704" y="1196213"/>
                </a:cubicBezTo>
                <a:cubicBezTo>
                  <a:pt x="4399953" y="1198158"/>
                  <a:pt x="4405710" y="1200161"/>
                  <a:pt x="4408980" y="1202222"/>
                </a:cubicBezTo>
                <a:cubicBezTo>
                  <a:pt x="4412249" y="1204284"/>
                  <a:pt x="4413884" y="1207436"/>
                  <a:pt x="4413884" y="1211678"/>
                </a:cubicBezTo>
                <a:cubicBezTo>
                  <a:pt x="4413884" y="1216626"/>
                  <a:pt x="4412073" y="1220176"/>
                  <a:pt x="4408450" y="1222326"/>
                </a:cubicBezTo>
                <a:cubicBezTo>
                  <a:pt x="4404827" y="1224476"/>
                  <a:pt x="4400217" y="1225551"/>
                  <a:pt x="4394620" y="1225551"/>
                </a:cubicBezTo>
                <a:cubicBezTo>
                  <a:pt x="4388376" y="1225551"/>
                  <a:pt x="4383177" y="1224182"/>
                  <a:pt x="4379023" y="1221442"/>
                </a:cubicBezTo>
                <a:cubicBezTo>
                  <a:pt x="4374870" y="1218703"/>
                  <a:pt x="4372794" y="1213975"/>
                  <a:pt x="4372794" y="1207259"/>
                </a:cubicBezTo>
                <a:lnTo>
                  <a:pt x="4358567" y="1207259"/>
                </a:lnTo>
                <a:cubicBezTo>
                  <a:pt x="4358567" y="1212561"/>
                  <a:pt x="4359494" y="1217083"/>
                  <a:pt x="4361350" y="1220824"/>
                </a:cubicBezTo>
                <a:cubicBezTo>
                  <a:pt x="4363206" y="1224564"/>
                  <a:pt x="4365783" y="1227584"/>
                  <a:pt x="4369082" y="1229881"/>
                </a:cubicBezTo>
                <a:cubicBezTo>
                  <a:pt x="4372381" y="1232179"/>
                  <a:pt x="4376196" y="1233858"/>
                  <a:pt x="4380526" y="1234918"/>
                </a:cubicBezTo>
                <a:cubicBezTo>
                  <a:pt x="4384856" y="1235978"/>
                  <a:pt x="4389436" y="1236509"/>
                  <a:pt x="4394267" y="1236509"/>
                </a:cubicBezTo>
                <a:cubicBezTo>
                  <a:pt x="4399098" y="1236509"/>
                  <a:pt x="4403589" y="1236008"/>
                  <a:pt x="4407743" y="1235006"/>
                </a:cubicBezTo>
                <a:cubicBezTo>
                  <a:pt x="4411896" y="1234005"/>
                  <a:pt x="4415520" y="1232459"/>
                  <a:pt x="4418612" y="1230367"/>
                </a:cubicBezTo>
                <a:cubicBezTo>
                  <a:pt x="4421705" y="1228276"/>
                  <a:pt x="4424120" y="1225595"/>
                  <a:pt x="4425858" y="1222326"/>
                </a:cubicBezTo>
                <a:cubicBezTo>
                  <a:pt x="4427596" y="1219056"/>
                  <a:pt x="4428465" y="1215183"/>
                  <a:pt x="4428465" y="1210706"/>
                </a:cubicBezTo>
                <a:cubicBezTo>
                  <a:pt x="4428465" y="1205521"/>
                  <a:pt x="4427360" y="1201265"/>
                  <a:pt x="4425151" y="1197937"/>
                </a:cubicBezTo>
                <a:cubicBezTo>
                  <a:pt x="4422942" y="1194608"/>
                  <a:pt x="4419657" y="1191883"/>
                  <a:pt x="4415298" y="1189763"/>
                </a:cubicBezTo>
                <a:cubicBezTo>
                  <a:pt x="4410939" y="1187642"/>
                  <a:pt x="4405548" y="1185816"/>
                  <a:pt x="4399127" y="1184284"/>
                </a:cubicBezTo>
                <a:cubicBezTo>
                  <a:pt x="4393236" y="1182870"/>
                  <a:pt x="4388552" y="1181530"/>
                  <a:pt x="4385077" y="1180263"/>
                </a:cubicBezTo>
                <a:cubicBezTo>
                  <a:pt x="4381601" y="1178997"/>
                  <a:pt x="4379127" y="1177568"/>
                  <a:pt x="4377654" y="1175977"/>
                </a:cubicBezTo>
                <a:cubicBezTo>
                  <a:pt x="4376181" y="1174387"/>
                  <a:pt x="4375445" y="1172443"/>
                  <a:pt x="4375445" y="1170145"/>
                </a:cubicBezTo>
                <a:cubicBezTo>
                  <a:pt x="4375445" y="1166139"/>
                  <a:pt x="4377094" y="1163194"/>
                  <a:pt x="4380393" y="1161309"/>
                </a:cubicBezTo>
                <a:cubicBezTo>
                  <a:pt x="4383692" y="1159423"/>
                  <a:pt x="4387993" y="1158481"/>
                  <a:pt x="4393295" y="1158481"/>
                </a:cubicBezTo>
                <a:cubicBezTo>
                  <a:pt x="4398538" y="1158481"/>
                  <a:pt x="4402986" y="1159747"/>
                  <a:pt x="4406638" y="1162281"/>
                </a:cubicBezTo>
                <a:cubicBezTo>
                  <a:pt x="4410291" y="1164814"/>
                  <a:pt x="4412117" y="1169144"/>
                  <a:pt x="4412117" y="1175271"/>
                </a:cubicBezTo>
                <a:lnTo>
                  <a:pt x="4426432" y="1175271"/>
                </a:lnTo>
                <a:cubicBezTo>
                  <a:pt x="4426432" y="1170322"/>
                  <a:pt x="4425549" y="1166080"/>
                  <a:pt x="4423781" y="1162546"/>
                </a:cubicBezTo>
                <a:cubicBezTo>
                  <a:pt x="4422014" y="1159011"/>
                  <a:pt x="4419613" y="1156124"/>
                  <a:pt x="4416579" y="1153886"/>
                </a:cubicBezTo>
                <a:cubicBezTo>
                  <a:pt x="4413545" y="1151647"/>
                  <a:pt x="4410040" y="1149998"/>
                  <a:pt x="4406064" y="1148937"/>
                </a:cubicBezTo>
                <a:cubicBezTo>
                  <a:pt x="4402087" y="1147877"/>
                  <a:pt x="4397831" y="1147347"/>
                  <a:pt x="4393295" y="1147347"/>
                </a:cubicBezTo>
                <a:close/>
                <a:moveTo>
                  <a:pt x="4245402" y="1147347"/>
                </a:moveTo>
                <a:cubicBezTo>
                  <a:pt x="4236566" y="1147347"/>
                  <a:pt x="4229275" y="1149232"/>
                  <a:pt x="4223531" y="1153002"/>
                </a:cubicBezTo>
                <a:cubicBezTo>
                  <a:pt x="4217787" y="1156772"/>
                  <a:pt x="4213516" y="1162001"/>
                  <a:pt x="4210718" y="1168687"/>
                </a:cubicBezTo>
                <a:cubicBezTo>
                  <a:pt x="4207919" y="1175374"/>
                  <a:pt x="4206520" y="1183106"/>
                  <a:pt x="4206520" y="1191883"/>
                </a:cubicBezTo>
                <a:cubicBezTo>
                  <a:pt x="4206520" y="1200308"/>
                  <a:pt x="4207964" y="1207893"/>
                  <a:pt x="4210851" y="1214638"/>
                </a:cubicBezTo>
                <a:cubicBezTo>
                  <a:pt x="4213736" y="1221383"/>
                  <a:pt x="4218170" y="1226715"/>
                  <a:pt x="4224150" y="1230632"/>
                </a:cubicBezTo>
                <a:cubicBezTo>
                  <a:pt x="4230128" y="1234550"/>
                  <a:pt x="4237802" y="1236509"/>
                  <a:pt x="4247170" y="1236509"/>
                </a:cubicBezTo>
                <a:cubicBezTo>
                  <a:pt x="4254415" y="1236509"/>
                  <a:pt x="4260689" y="1235316"/>
                  <a:pt x="4265991" y="1232930"/>
                </a:cubicBezTo>
                <a:cubicBezTo>
                  <a:pt x="4271293" y="1230544"/>
                  <a:pt x="4275417" y="1227157"/>
                  <a:pt x="4278362" y="1222768"/>
                </a:cubicBezTo>
                <a:cubicBezTo>
                  <a:pt x="4281308" y="1218379"/>
                  <a:pt x="4282869" y="1213150"/>
                  <a:pt x="4283047" y="1207083"/>
                </a:cubicBezTo>
                <a:lnTo>
                  <a:pt x="4268465" y="1207083"/>
                </a:lnTo>
                <a:cubicBezTo>
                  <a:pt x="4268289" y="1212915"/>
                  <a:pt x="4266345" y="1217377"/>
                  <a:pt x="4262634" y="1220470"/>
                </a:cubicBezTo>
                <a:cubicBezTo>
                  <a:pt x="4258922" y="1223563"/>
                  <a:pt x="4253767" y="1225109"/>
                  <a:pt x="4247170" y="1225109"/>
                </a:cubicBezTo>
                <a:cubicBezTo>
                  <a:pt x="4240983" y="1225109"/>
                  <a:pt x="4236005" y="1223695"/>
                  <a:pt x="4232235" y="1220868"/>
                </a:cubicBezTo>
                <a:cubicBezTo>
                  <a:pt x="4228465" y="1218040"/>
                  <a:pt x="4225710" y="1214284"/>
                  <a:pt x="4223973" y="1209601"/>
                </a:cubicBezTo>
                <a:cubicBezTo>
                  <a:pt x="4222235" y="1204918"/>
                  <a:pt x="4221336" y="1199778"/>
                  <a:pt x="4221278" y="1194181"/>
                </a:cubicBezTo>
                <a:lnTo>
                  <a:pt x="4282604" y="1194181"/>
                </a:lnTo>
                <a:cubicBezTo>
                  <a:pt x="4282722" y="1193651"/>
                  <a:pt x="4282811" y="1192782"/>
                  <a:pt x="4282869" y="1191574"/>
                </a:cubicBezTo>
                <a:cubicBezTo>
                  <a:pt x="4282928" y="1190367"/>
                  <a:pt x="4282958" y="1189321"/>
                  <a:pt x="4282958" y="1188437"/>
                </a:cubicBezTo>
                <a:cubicBezTo>
                  <a:pt x="4282958" y="1175182"/>
                  <a:pt x="4279629" y="1165020"/>
                  <a:pt x="4272972" y="1157951"/>
                </a:cubicBezTo>
                <a:cubicBezTo>
                  <a:pt x="4266315" y="1150881"/>
                  <a:pt x="4257125" y="1147347"/>
                  <a:pt x="4245402" y="1147347"/>
                </a:cubicBezTo>
                <a:close/>
                <a:moveTo>
                  <a:pt x="4045376" y="1147347"/>
                </a:moveTo>
                <a:cubicBezTo>
                  <a:pt x="4036540" y="1147347"/>
                  <a:pt x="4029250" y="1149232"/>
                  <a:pt x="4023506" y="1153002"/>
                </a:cubicBezTo>
                <a:cubicBezTo>
                  <a:pt x="4017762" y="1156772"/>
                  <a:pt x="4013491" y="1162001"/>
                  <a:pt x="4010693" y="1168687"/>
                </a:cubicBezTo>
                <a:cubicBezTo>
                  <a:pt x="4007895" y="1175374"/>
                  <a:pt x="4006495" y="1183106"/>
                  <a:pt x="4006495" y="1191883"/>
                </a:cubicBezTo>
                <a:cubicBezTo>
                  <a:pt x="4006495" y="1200308"/>
                  <a:pt x="4007939" y="1207893"/>
                  <a:pt x="4010825" y="1214638"/>
                </a:cubicBezTo>
                <a:cubicBezTo>
                  <a:pt x="4013712" y="1221383"/>
                  <a:pt x="4018145" y="1226715"/>
                  <a:pt x="4024124" y="1230632"/>
                </a:cubicBezTo>
                <a:cubicBezTo>
                  <a:pt x="4030104" y="1234550"/>
                  <a:pt x="4037777" y="1236509"/>
                  <a:pt x="4047144" y="1236509"/>
                </a:cubicBezTo>
                <a:cubicBezTo>
                  <a:pt x="4054390" y="1236509"/>
                  <a:pt x="4060664" y="1235316"/>
                  <a:pt x="4065966" y="1232930"/>
                </a:cubicBezTo>
                <a:cubicBezTo>
                  <a:pt x="4071268" y="1230544"/>
                  <a:pt x="4075392" y="1227157"/>
                  <a:pt x="4078337" y="1222768"/>
                </a:cubicBezTo>
                <a:cubicBezTo>
                  <a:pt x="4081283" y="1218379"/>
                  <a:pt x="4082844" y="1213150"/>
                  <a:pt x="4083021" y="1207083"/>
                </a:cubicBezTo>
                <a:lnTo>
                  <a:pt x="4068440" y="1207083"/>
                </a:lnTo>
                <a:cubicBezTo>
                  <a:pt x="4068264" y="1212915"/>
                  <a:pt x="4066320" y="1217377"/>
                  <a:pt x="4062608" y="1220470"/>
                </a:cubicBezTo>
                <a:cubicBezTo>
                  <a:pt x="4058897" y="1223563"/>
                  <a:pt x="4053742" y="1225109"/>
                  <a:pt x="4047144" y="1225109"/>
                </a:cubicBezTo>
                <a:cubicBezTo>
                  <a:pt x="4040958" y="1225109"/>
                  <a:pt x="4035980" y="1223695"/>
                  <a:pt x="4032210" y="1220868"/>
                </a:cubicBezTo>
                <a:cubicBezTo>
                  <a:pt x="4028440" y="1218040"/>
                  <a:pt x="4025686" y="1214284"/>
                  <a:pt x="4023948" y="1209601"/>
                </a:cubicBezTo>
                <a:cubicBezTo>
                  <a:pt x="4022210" y="1204918"/>
                  <a:pt x="4021312" y="1199778"/>
                  <a:pt x="4021253" y="1194181"/>
                </a:cubicBezTo>
                <a:lnTo>
                  <a:pt x="4082579" y="1194181"/>
                </a:lnTo>
                <a:cubicBezTo>
                  <a:pt x="4082697" y="1193651"/>
                  <a:pt x="4082785" y="1192782"/>
                  <a:pt x="4082844" y="1191574"/>
                </a:cubicBezTo>
                <a:cubicBezTo>
                  <a:pt x="4082903" y="1190367"/>
                  <a:pt x="4082932" y="1189321"/>
                  <a:pt x="4082932" y="1188437"/>
                </a:cubicBezTo>
                <a:cubicBezTo>
                  <a:pt x="4082932" y="1175182"/>
                  <a:pt x="4079604" y="1165020"/>
                  <a:pt x="4072947" y="1157951"/>
                </a:cubicBezTo>
                <a:cubicBezTo>
                  <a:pt x="4066290" y="1150881"/>
                  <a:pt x="4057100" y="1147347"/>
                  <a:pt x="4045376" y="1147347"/>
                </a:cubicBezTo>
                <a:close/>
                <a:moveTo>
                  <a:pt x="3674432" y="1147347"/>
                </a:moveTo>
                <a:cubicBezTo>
                  <a:pt x="3667539" y="1147347"/>
                  <a:pt x="3661427" y="1148348"/>
                  <a:pt x="3656096" y="1150351"/>
                </a:cubicBezTo>
                <a:cubicBezTo>
                  <a:pt x="3650764" y="1152354"/>
                  <a:pt x="3646582" y="1155535"/>
                  <a:pt x="3643548" y="1159895"/>
                </a:cubicBezTo>
                <a:cubicBezTo>
                  <a:pt x="3640514" y="1164254"/>
                  <a:pt x="3638997" y="1169969"/>
                  <a:pt x="3638997" y="1177038"/>
                </a:cubicBezTo>
                <a:lnTo>
                  <a:pt x="3653312" y="1177038"/>
                </a:lnTo>
                <a:cubicBezTo>
                  <a:pt x="3653312" y="1170558"/>
                  <a:pt x="3655345" y="1165815"/>
                  <a:pt x="3659409" y="1162811"/>
                </a:cubicBezTo>
                <a:cubicBezTo>
                  <a:pt x="3663474" y="1159806"/>
                  <a:pt x="3668482" y="1158304"/>
                  <a:pt x="3674432" y="1158304"/>
                </a:cubicBezTo>
                <a:cubicBezTo>
                  <a:pt x="3680028" y="1158304"/>
                  <a:pt x="3684653" y="1159674"/>
                  <a:pt x="3688305" y="1162413"/>
                </a:cubicBezTo>
                <a:cubicBezTo>
                  <a:pt x="3691958" y="1165153"/>
                  <a:pt x="3693784" y="1170204"/>
                  <a:pt x="3693784" y="1177568"/>
                </a:cubicBezTo>
                <a:lnTo>
                  <a:pt x="3693784" y="1183577"/>
                </a:lnTo>
                <a:cubicBezTo>
                  <a:pt x="3681943" y="1183695"/>
                  <a:pt x="3671604" y="1184475"/>
                  <a:pt x="3662767" y="1185919"/>
                </a:cubicBezTo>
                <a:cubicBezTo>
                  <a:pt x="3653931" y="1187362"/>
                  <a:pt x="3647097" y="1190087"/>
                  <a:pt x="3642266" y="1194093"/>
                </a:cubicBezTo>
                <a:cubicBezTo>
                  <a:pt x="3637436" y="1198099"/>
                  <a:pt x="3635020" y="1203960"/>
                  <a:pt x="3635020" y="1211678"/>
                </a:cubicBezTo>
                <a:cubicBezTo>
                  <a:pt x="3635020" y="1217097"/>
                  <a:pt x="3636242" y="1221648"/>
                  <a:pt x="3638688" y="1225330"/>
                </a:cubicBezTo>
                <a:cubicBezTo>
                  <a:pt x="3641132" y="1229012"/>
                  <a:pt x="3644402" y="1231796"/>
                  <a:pt x="3648496" y="1233681"/>
                </a:cubicBezTo>
                <a:cubicBezTo>
                  <a:pt x="3652590" y="1235566"/>
                  <a:pt x="3657112" y="1236509"/>
                  <a:pt x="3662060" y="1236509"/>
                </a:cubicBezTo>
                <a:cubicBezTo>
                  <a:pt x="3669012" y="1236509"/>
                  <a:pt x="3675095" y="1235168"/>
                  <a:pt x="3680308" y="1232488"/>
                </a:cubicBezTo>
                <a:cubicBezTo>
                  <a:pt x="3685522" y="1229808"/>
                  <a:pt x="3690102" y="1226258"/>
                  <a:pt x="3694049" y="1221840"/>
                </a:cubicBezTo>
                <a:lnTo>
                  <a:pt x="3694668" y="1234918"/>
                </a:lnTo>
                <a:lnTo>
                  <a:pt x="3708453" y="1234918"/>
                </a:lnTo>
                <a:lnTo>
                  <a:pt x="3708453" y="1177391"/>
                </a:lnTo>
                <a:cubicBezTo>
                  <a:pt x="3708453" y="1171206"/>
                  <a:pt x="3707510" y="1166154"/>
                  <a:pt x="3705625" y="1162236"/>
                </a:cubicBezTo>
                <a:cubicBezTo>
                  <a:pt x="3703740" y="1158319"/>
                  <a:pt x="3701192" y="1155270"/>
                  <a:pt x="3697982" y="1153091"/>
                </a:cubicBezTo>
                <a:cubicBezTo>
                  <a:pt x="3694771" y="1150911"/>
                  <a:pt x="3691148" y="1149409"/>
                  <a:pt x="3687112" y="1148584"/>
                </a:cubicBezTo>
                <a:cubicBezTo>
                  <a:pt x="3683077" y="1147759"/>
                  <a:pt x="3678850" y="1147347"/>
                  <a:pt x="3674432" y="1147347"/>
                </a:cubicBezTo>
                <a:close/>
                <a:moveTo>
                  <a:pt x="3055307" y="1147347"/>
                </a:moveTo>
                <a:cubicBezTo>
                  <a:pt x="3048414" y="1147347"/>
                  <a:pt x="3042302" y="1148348"/>
                  <a:pt x="3036971" y="1150351"/>
                </a:cubicBezTo>
                <a:cubicBezTo>
                  <a:pt x="3031639" y="1152354"/>
                  <a:pt x="3027456" y="1155535"/>
                  <a:pt x="3024423" y="1159895"/>
                </a:cubicBezTo>
                <a:cubicBezTo>
                  <a:pt x="3021389" y="1164254"/>
                  <a:pt x="3019872" y="1169969"/>
                  <a:pt x="3019872" y="1177038"/>
                </a:cubicBezTo>
                <a:lnTo>
                  <a:pt x="3034187" y="1177038"/>
                </a:lnTo>
                <a:cubicBezTo>
                  <a:pt x="3034187" y="1170558"/>
                  <a:pt x="3036220" y="1165815"/>
                  <a:pt x="3040284" y="1162811"/>
                </a:cubicBezTo>
                <a:cubicBezTo>
                  <a:pt x="3044349" y="1159806"/>
                  <a:pt x="3049357" y="1158304"/>
                  <a:pt x="3055307" y="1158304"/>
                </a:cubicBezTo>
                <a:cubicBezTo>
                  <a:pt x="3060903" y="1158304"/>
                  <a:pt x="3065528" y="1159674"/>
                  <a:pt x="3069180" y="1162413"/>
                </a:cubicBezTo>
                <a:cubicBezTo>
                  <a:pt x="3072833" y="1165153"/>
                  <a:pt x="3074659" y="1170204"/>
                  <a:pt x="3074659" y="1177568"/>
                </a:cubicBezTo>
                <a:lnTo>
                  <a:pt x="3074659" y="1183577"/>
                </a:lnTo>
                <a:cubicBezTo>
                  <a:pt x="3062818" y="1183695"/>
                  <a:pt x="3052479" y="1184475"/>
                  <a:pt x="3043642" y="1185919"/>
                </a:cubicBezTo>
                <a:cubicBezTo>
                  <a:pt x="3034806" y="1187362"/>
                  <a:pt x="3027972" y="1190087"/>
                  <a:pt x="3023141" y="1194093"/>
                </a:cubicBezTo>
                <a:cubicBezTo>
                  <a:pt x="3018311" y="1198099"/>
                  <a:pt x="3015895" y="1203960"/>
                  <a:pt x="3015895" y="1211678"/>
                </a:cubicBezTo>
                <a:cubicBezTo>
                  <a:pt x="3015895" y="1217097"/>
                  <a:pt x="3017117" y="1221648"/>
                  <a:pt x="3019562" y="1225330"/>
                </a:cubicBezTo>
                <a:cubicBezTo>
                  <a:pt x="3022007" y="1229012"/>
                  <a:pt x="3025277" y="1231796"/>
                  <a:pt x="3029371" y="1233681"/>
                </a:cubicBezTo>
                <a:cubicBezTo>
                  <a:pt x="3033465" y="1235566"/>
                  <a:pt x="3037987" y="1236509"/>
                  <a:pt x="3042935" y="1236509"/>
                </a:cubicBezTo>
                <a:cubicBezTo>
                  <a:pt x="3049887" y="1236509"/>
                  <a:pt x="3055970" y="1235168"/>
                  <a:pt x="3061183" y="1232488"/>
                </a:cubicBezTo>
                <a:cubicBezTo>
                  <a:pt x="3066397" y="1229808"/>
                  <a:pt x="3070977" y="1226258"/>
                  <a:pt x="3074924" y="1221840"/>
                </a:cubicBezTo>
                <a:lnTo>
                  <a:pt x="3075543" y="1234918"/>
                </a:lnTo>
                <a:lnTo>
                  <a:pt x="3089328" y="1234918"/>
                </a:lnTo>
                <a:lnTo>
                  <a:pt x="3089328" y="1177391"/>
                </a:lnTo>
                <a:cubicBezTo>
                  <a:pt x="3089328" y="1171206"/>
                  <a:pt x="3088385" y="1166154"/>
                  <a:pt x="3086500" y="1162236"/>
                </a:cubicBezTo>
                <a:cubicBezTo>
                  <a:pt x="3084615" y="1158319"/>
                  <a:pt x="3082067" y="1155270"/>
                  <a:pt x="3078857" y="1153091"/>
                </a:cubicBezTo>
                <a:cubicBezTo>
                  <a:pt x="3075646" y="1150911"/>
                  <a:pt x="3072023" y="1149409"/>
                  <a:pt x="3067987" y="1148584"/>
                </a:cubicBezTo>
                <a:cubicBezTo>
                  <a:pt x="3063952" y="1147759"/>
                  <a:pt x="3059725" y="1147347"/>
                  <a:pt x="3055307" y="1147347"/>
                </a:cubicBezTo>
                <a:close/>
                <a:moveTo>
                  <a:pt x="2311827" y="1147347"/>
                </a:moveTo>
                <a:cubicBezTo>
                  <a:pt x="2302990" y="1147347"/>
                  <a:pt x="2295700" y="1149232"/>
                  <a:pt x="2289956" y="1153002"/>
                </a:cubicBezTo>
                <a:cubicBezTo>
                  <a:pt x="2284212" y="1156772"/>
                  <a:pt x="2279941" y="1162001"/>
                  <a:pt x="2277143" y="1168687"/>
                </a:cubicBezTo>
                <a:cubicBezTo>
                  <a:pt x="2274344" y="1175374"/>
                  <a:pt x="2272945" y="1183106"/>
                  <a:pt x="2272945" y="1191883"/>
                </a:cubicBezTo>
                <a:cubicBezTo>
                  <a:pt x="2272945" y="1200308"/>
                  <a:pt x="2274389" y="1207893"/>
                  <a:pt x="2277275" y="1214638"/>
                </a:cubicBezTo>
                <a:cubicBezTo>
                  <a:pt x="2280162" y="1221383"/>
                  <a:pt x="2284595" y="1226715"/>
                  <a:pt x="2290574" y="1230632"/>
                </a:cubicBezTo>
                <a:cubicBezTo>
                  <a:pt x="2296554" y="1234550"/>
                  <a:pt x="2304227" y="1236509"/>
                  <a:pt x="2313594" y="1236509"/>
                </a:cubicBezTo>
                <a:cubicBezTo>
                  <a:pt x="2320840" y="1236509"/>
                  <a:pt x="2327114" y="1235316"/>
                  <a:pt x="2332416" y="1232930"/>
                </a:cubicBezTo>
                <a:cubicBezTo>
                  <a:pt x="2337718" y="1230544"/>
                  <a:pt x="2341842" y="1227157"/>
                  <a:pt x="2344787" y="1222768"/>
                </a:cubicBezTo>
                <a:cubicBezTo>
                  <a:pt x="2347733" y="1218379"/>
                  <a:pt x="2349294" y="1213150"/>
                  <a:pt x="2349471" y="1207083"/>
                </a:cubicBezTo>
                <a:lnTo>
                  <a:pt x="2334890" y="1207083"/>
                </a:lnTo>
                <a:cubicBezTo>
                  <a:pt x="2334714" y="1212915"/>
                  <a:pt x="2332769" y="1217377"/>
                  <a:pt x="2329058" y="1220470"/>
                </a:cubicBezTo>
                <a:cubicBezTo>
                  <a:pt x="2325347" y="1223563"/>
                  <a:pt x="2320192" y="1225109"/>
                  <a:pt x="2313594" y="1225109"/>
                </a:cubicBezTo>
                <a:cubicBezTo>
                  <a:pt x="2307408" y="1225109"/>
                  <a:pt x="2302430" y="1223695"/>
                  <a:pt x="2298660" y="1220868"/>
                </a:cubicBezTo>
                <a:cubicBezTo>
                  <a:pt x="2294890" y="1218040"/>
                  <a:pt x="2292135" y="1214284"/>
                  <a:pt x="2290398" y="1209601"/>
                </a:cubicBezTo>
                <a:cubicBezTo>
                  <a:pt x="2288660" y="1204918"/>
                  <a:pt x="2287761" y="1199778"/>
                  <a:pt x="2287702" y="1194181"/>
                </a:cubicBezTo>
                <a:lnTo>
                  <a:pt x="2349029" y="1194181"/>
                </a:lnTo>
                <a:cubicBezTo>
                  <a:pt x="2349147" y="1193651"/>
                  <a:pt x="2349235" y="1192782"/>
                  <a:pt x="2349294" y="1191574"/>
                </a:cubicBezTo>
                <a:cubicBezTo>
                  <a:pt x="2349353" y="1190367"/>
                  <a:pt x="2349382" y="1189321"/>
                  <a:pt x="2349382" y="1188437"/>
                </a:cubicBezTo>
                <a:cubicBezTo>
                  <a:pt x="2349382" y="1175182"/>
                  <a:pt x="2346054" y="1165020"/>
                  <a:pt x="2339397" y="1157951"/>
                </a:cubicBezTo>
                <a:cubicBezTo>
                  <a:pt x="2332740" y="1150881"/>
                  <a:pt x="2323550" y="1147347"/>
                  <a:pt x="2311827" y="1147347"/>
                </a:cubicBezTo>
                <a:close/>
                <a:moveTo>
                  <a:pt x="2217549" y="1147347"/>
                </a:moveTo>
                <a:cubicBezTo>
                  <a:pt x="2209596" y="1147347"/>
                  <a:pt x="2202629" y="1149011"/>
                  <a:pt x="2196650" y="1152339"/>
                </a:cubicBezTo>
                <a:cubicBezTo>
                  <a:pt x="2190670" y="1155668"/>
                  <a:pt x="2186016" y="1160646"/>
                  <a:pt x="2182688" y="1167273"/>
                </a:cubicBezTo>
                <a:cubicBezTo>
                  <a:pt x="2179360" y="1173901"/>
                  <a:pt x="2177695" y="1182163"/>
                  <a:pt x="2177695" y="1192060"/>
                </a:cubicBezTo>
                <a:cubicBezTo>
                  <a:pt x="2177695" y="1201957"/>
                  <a:pt x="2179389" y="1210190"/>
                  <a:pt x="2182776" y="1216759"/>
                </a:cubicBezTo>
                <a:cubicBezTo>
                  <a:pt x="2186164" y="1223327"/>
                  <a:pt x="2190862" y="1228246"/>
                  <a:pt x="2196871" y="1231516"/>
                </a:cubicBezTo>
                <a:cubicBezTo>
                  <a:pt x="2202880" y="1234786"/>
                  <a:pt x="2209772" y="1236420"/>
                  <a:pt x="2217549" y="1236420"/>
                </a:cubicBezTo>
                <a:cubicBezTo>
                  <a:pt x="2224323" y="1236420"/>
                  <a:pt x="2230435" y="1235272"/>
                  <a:pt x="2235885" y="1232974"/>
                </a:cubicBezTo>
                <a:cubicBezTo>
                  <a:pt x="2241334" y="1230676"/>
                  <a:pt x="2245664" y="1227215"/>
                  <a:pt x="2248875" y="1222591"/>
                </a:cubicBezTo>
                <a:cubicBezTo>
                  <a:pt x="2252085" y="1217966"/>
                  <a:pt x="2253779" y="1212178"/>
                  <a:pt x="2253956" y="1205227"/>
                </a:cubicBezTo>
                <a:lnTo>
                  <a:pt x="2239375" y="1205227"/>
                </a:lnTo>
                <a:cubicBezTo>
                  <a:pt x="2239198" y="1211530"/>
                  <a:pt x="2237137" y="1216317"/>
                  <a:pt x="2233189" y="1219586"/>
                </a:cubicBezTo>
                <a:cubicBezTo>
                  <a:pt x="2229243" y="1222856"/>
                  <a:pt x="2224117" y="1224491"/>
                  <a:pt x="2217814" y="1224491"/>
                </a:cubicBezTo>
                <a:cubicBezTo>
                  <a:pt x="2212276" y="1224491"/>
                  <a:pt x="2207652" y="1223209"/>
                  <a:pt x="2203940" y="1220647"/>
                </a:cubicBezTo>
                <a:cubicBezTo>
                  <a:pt x="2200229" y="1218084"/>
                  <a:pt x="2197460" y="1214402"/>
                  <a:pt x="2195634" y="1209601"/>
                </a:cubicBezTo>
                <a:cubicBezTo>
                  <a:pt x="2193807" y="1204800"/>
                  <a:pt x="2192894" y="1198953"/>
                  <a:pt x="2192894" y="1192060"/>
                </a:cubicBezTo>
                <a:cubicBezTo>
                  <a:pt x="2192894" y="1181692"/>
                  <a:pt x="2194956" y="1173636"/>
                  <a:pt x="2199080" y="1167892"/>
                </a:cubicBezTo>
                <a:cubicBezTo>
                  <a:pt x="2203204" y="1162148"/>
                  <a:pt x="2209448" y="1159276"/>
                  <a:pt x="2217814" y="1159276"/>
                </a:cubicBezTo>
                <a:cubicBezTo>
                  <a:pt x="2224117" y="1159276"/>
                  <a:pt x="2229095" y="1160867"/>
                  <a:pt x="2232748" y="1164048"/>
                </a:cubicBezTo>
                <a:cubicBezTo>
                  <a:pt x="2236400" y="1167229"/>
                  <a:pt x="2238403" y="1171589"/>
                  <a:pt x="2238757" y="1177126"/>
                </a:cubicBezTo>
                <a:lnTo>
                  <a:pt x="2253337" y="1177126"/>
                </a:lnTo>
                <a:cubicBezTo>
                  <a:pt x="2253160" y="1170410"/>
                  <a:pt x="2251481" y="1164858"/>
                  <a:pt x="2248300" y="1160469"/>
                </a:cubicBezTo>
                <a:cubicBezTo>
                  <a:pt x="2245119" y="1156080"/>
                  <a:pt x="2240863" y="1152796"/>
                  <a:pt x="2235531" y="1150616"/>
                </a:cubicBezTo>
                <a:cubicBezTo>
                  <a:pt x="2230200" y="1148437"/>
                  <a:pt x="2224206" y="1147347"/>
                  <a:pt x="2217549" y="1147347"/>
                </a:cubicBezTo>
                <a:close/>
                <a:moveTo>
                  <a:pt x="2121857" y="1147347"/>
                </a:moveTo>
                <a:cubicBezTo>
                  <a:pt x="2114964" y="1147347"/>
                  <a:pt x="2108852" y="1148348"/>
                  <a:pt x="2103521" y="1150351"/>
                </a:cubicBezTo>
                <a:cubicBezTo>
                  <a:pt x="2098189" y="1152354"/>
                  <a:pt x="2094006" y="1155535"/>
                  <a:pt x="2090973" y="1159895"/>
                </a:cubicBezTo>
                <a:cubicBezTo>
                  <a:pt x="2087939" y="1164254"/>
                  <a:pt x="2086422" y="1169969"/>
                  <a:pt x="2086422" y="1177038"/>
                </a:cubicBezTo>
                <a:lnTo>
                  <a:pt x="2100737" y="1177038"/>
                </a:lnTo>
                <a:cubicBezTo>
                  <a:pt x="2100737" y="1170558"/>
                  <a:pt x="2102770" y="1165815"/>
                  <a:pt x="2106834" y="1162811"/>
                </a:cubicBezTo>
                <a:cubicBezTo>
                  <a:pt x="2110899" y="1159806"/>
                  <a:pt x="2115907" y="1158304"/>
                  <a:pt x="2121857" y="1158304"/>
                </a:cubicBezTo>
                <a:cubicBezTo>
                  <a:pt x="2127453" y="1158304"/>
                  <a:pt x="2132078" y="1159674"/>
                  <a:pt x="2135730" y="1162413"/>
                </a:cubicBezTo>
                <a:cubicBezTo>
                  <a:pt x="2139383" y="1165153"/>
                  <a:pt x="2141209" y="1170204"/>
                  <a:pt x="2141209" y="1177568"/>
                </a:cubicBezTo>
                <a:lnTo>
                  <a:pt x="2141209" y="1183577"/>
                </a:lnTo>
                <a:cubicBezTo>
                  <a:pt x="2129368" y="1183695"/>
                  <a:pt x="2119029" y="1184475"/>
                  <a:pt x="2110192" y="1185919"/>
                </a:cubicBezTo>
                <a:cubicBezTo>
                  <a:pt x="2101356" y="1187362"/>
                  <a:pt x="2094522" y="1190087"/>
                  <a:pt x="2089691" y="1194093"/>
                </a:cubicBezTo>
                <a:cubicBezTo>
                  <a:pt x="2084861" y="1198099"/>
                  <a:pt x="2082445" y="1203960"/>
                  <a:pt x="2082445" y="1211678"/>
                </a:cubicBezTo>
                <a:cubicBezTo>
                  <a:pt x="2082445" y="1217097"/>
                  <a:pt x="2083667" y="1221648"/>
                  <a:pt x="2086112" y="1225330"/>
                </a:cubicBezTo>
                <a:cubicBezTo>
                  <a:pt x="2088557" y="1229012"/>
                  <a:pt x="2091827" y="1231796"/>
                  <a:pt x="2095921" y="1233681"/>
                </a:cubicBezTo>
                <a:cubicBezTo>
                  <a:pt x="2100015" y="1235566"/>
                  <a:pt x="2104537" y="1236509"/>
                  <a:pt x="2109485" y="1236509"/>
                </a:cubicBezTo>
                <a:cubicBezTo>
                  <a:pt x="2116437" y="1236509"/>
                  <a:pt x="2122520" y="1235168"/>
                  <a:pt x="2127733" y="1232488"/>
                </a:cubicBezTo>
                <a:cubicBezTo>
                  <a:pt x="2132947" y="1229808"/>
                  <a:pt x="2137527" y="1226258"/>
                  <a:pt x="2141474" y="1221840"/>
                </a:cubicBezTo>
                <a:lnTo>
                  <a:pt x="2142093" y="1234918"/>
                </a:lnTo>
                <a:lnTo>
                  <a:pt x="2155878" y="1234918"/>
                </a:lnTo>
                <a:lnTo>
                  <a:pt x="2155878" y="1177391"/>
                </a:lnTo>
                <a:cubicBezTo>
                  <a:pt x="2155878" y="1171206"/>
                  <a:pt x="2154935" y="1166154"/>
                  <a:pt x="2153050" y="1162236"/>
                </a:cubicBezTo>
                <a:cubicBezTo>
                  <a:pt x="2151165" y="1158319"/>
                  <a:pt x="2148617" y="1155270"/>
                  <a:pt x="2145407" y="1153091"/>
                </a:cubicBezTo>
                <a:cubicBezTo>
                  <a:pt x="2142196" y="1150911"/>
                  <a:pt x="2138573" y="1149409"/>
                  <a:pt x="2134537" y="1148584"/>
                </a:cubicBezTo>
                <a:cubicBezTo>
                  <a:pt x="2130502" y="1147759"/>
                  <a:pt x="2126275" y="1147347"/>
                  <a:pt x="2121857" y="1147347"/>
                </a:cubicBezTo>
                <a:close/>
                <a:moveTo>
                  <a:pt x="1897745" y="1147347"/>
                </a:moveTo>
                <a:cubicBezTo>
                  <a:pt x="1893150" y="1147347"/>
                  <a:pt x="1888879" y="1147833"/>
                  <a:pt x="1884932" y="1148805"/>
                </a:cubicBezTo>
                <a:cubicBezTo>
                  <a:pt x="1880985" y="1149777"/>
                  <a:pt x="1877553" y="1151235"/>
                  <a:pt x="1874637" y="1153179"/>
                </a:cubicBezTo>
                <a:cubicBezTo>
                  <a:pt x="1871721" y="1155123"/>
                  <a:pt x="1869453" y="1157553"/>
                  <a:pt x="1867833" y="1160469"/>
                </a:cubicBezTo>
                <a:cubicBezTo>
                  <a:pt x="1866213" y="1163385"/>
                  <a:pt x="1865403" y="1166758"/>
                  <a:pt x="1865403" y="1170587"/>
                </a:cubicBezTo>
                <a:cubicBezTo>
                  <a:pt x="1865403" y="1175477"/>
                  <a:pt x="1866552" y="1179527"/>
                  <a:pt x="1868849" y="1182738"/>
                </a:cubicBezTo>
                <a:cubicBezTo>
                  <a:pt x="1871146" y="1185948"/>
                  <a:pt x="1874593" y="1188599"/>
                  <a:pt x="1879188" y="1190691"/>
                </a:cubicBezTo>
                <a:cubicBezTo>
                  <a:pt x="1883783" y="1192782"/>
                  <a:pt x="1889438" y="1194623"/>
                  <a:pt x="1896154" y="1196213"/>
                </a:cubicBezTo>
                <a:cubicBezTo>
                  <a:pt x="1904402" y="1198158"/>
                  <a:pt x="1910160" y="1200161"/>
                  <a:pt x="1913430" y="1202222"/>
                </a:cubicBezTo>
                <a:cubicBezTo>
                  <a:pt x="1916699" y="1204284"/>
                  <a:pt x="1918334" y="1207436"/>
                  <a:pt x="1918334" y="1211678"/>
                </a:cubicBezTo>
                <a:cubicBezTo>
                  <a:pt x="1918334" y="1216626"/>
                  <a:pt x="1916523" y="1220176"/>
                  <a:pt x="1912900" y="1222326"/>
                </a:cubicBezTo>
                <a:cubicBezTo>
                  <a:pt x="1909277" y="1224476"/>
                  <a:pt x="1904667" y="1225551"/>
                  <a:pt x="1899070" y="1225551"/>
                </a:cubicBezTo>
                <a:cubicBezTo>
                  <a:pt x="1892826" y="1225551"/>
                  <a:pt x="1887627" y="1224182"/>
                  <a:pt x="1883474" y="1221442"/>
                </a:cubicBezTo>
                <a:cubicBezTo>
                  <a:pt x="1879321" y="1218703"/>
                  <a:pt x="1877244" y="1213975"/>
                  <a:pt x="1877244" y="1207259"/>
                </a:cubicBezTo>
                <a:lnTo>
                  <a:pt x="1863017" y="1207259"/>
                </a:lnTo>
                <a:cubicBezTo>
                  <a:pt x="1863017" y="1212561"/>
                  <a:pt x="1863945" y="1217083"/>
                  <a:pt x="1865800" y="1220824"/>
                </a:cubicBezTo>
                <a:cubicBezTo>
                  <a:pt x="1867656" y="1224564"/>
                  <a:pt x="1870233" y="1227584"/>
                  <a:pt x="1873532" y="1229881"/>
                </a:cubicBezTo>
                <a:cubicBezTo>
                  <a:pt x="1876831" y="1232179"/>
                  <a:pt x="1880646" y="1233858"/>
                  <a:pt x="1884976" y="1234918"/>
                </a:cubicBezTo>
                <a:cubicBezTo>
                  <a:pt x="1889306" y="1235978"/>
                  <a:pt x="1893886" y="1236509"/>
                  <a:pt x="1898717" y="1236509"/>
                </a:cubicBezTo>
                <a:cubicBezTo>
                  <a:pt x="1903547" y="1236509"/>
                  <a:pt x="1908040" y="1236008"/>
                  <a:pt x="1912193" y="1235006"/>
                </a:cubicBezTo>
                <a:cubicBezTo>
                  <a:pt x="1916346" y="1234005"/>
                  <a:pt x="1919969" y="1232459"/>
                  <a:pt x="1923062" y="1230367"/>
                </a:cubicBezTo>
                <a:cubicBezTo>
                  <a:pt x="1926155" y="1228276"/>
                  <a:pt x="1928570" y="1225595"/>
                  <a:pt x="1930308" y="1222326"/>
                </a:cubicBezTo>
                <a:cubicBezTo>
                  <a:pt x="1932046" y="1219056"/>
                  <a:pt x="1932915" y="1215183"/>
                  <a:pt x="1932915" y="1210706"/>
                </a:cubicBezTo>
                <a:cubicBezTo>
                  <a:pt x="1932915" y="1205521"/>
                  <a:pt x="1931810" y="1201265"/>
                  <a:pt x="1929601" y="1197937"/>
                </a:cubicBezTo>
                <a:cubicBezTo>
                  <a:pt x="1927392" y="1194608"/>
                  <a:pt x="1924108" y="1191883"/>
                  <a:pt x="1919748" y="1189763"/>
                </a:cubicBezTo>
                <a:cubicBezTo>
                  <a:pt x="1915389" y="1187642"/>
                  <a:pt x="1909998" y="1185816"/>
                  <a:pt x="1903577" y="1184284"/>
                </a:cubicBezTo>
                <a:cubicBezTo>
                  <a:pt x="1897686" y="1182870"/>
                  <a:pt x="1893003" y="1181530"/>
                  <a:pt x="1889527" y="1180263"/>
                </a:cubicBezTo>
                <a:cubicBezTo>
                  <a:pt x="1886051" y="1178997"/>
                  <a:pt x="1883576" y="1177568"/>
                  <a:pt x="1882104" y="1175977"/>
                </a:cubicBezTo>
                <a:cubicBezTo>
                  <a:pt x="1880631" y="1174387"/>
                  <a:pt x="1879895" y="1172443"/>
                  <a:pt x="1879895" y="1170145"/>
                </a:cubicBezTo>
                <a:cubicBezTo>
                  <a:pt x="1879895" y="1166139"/>
                  <a:pt x="1881544" y="1163194"/>
                  <a:pt x="1884843" y="1161309"/>
                </a:cubicBezTo>
                <a:cubicBezTo>
                  <a:pt x="1888142" y="1159423"/>
                  <a:pt x="1892443" y="1158481"/>
                  <a:pt x="1897745" y="1158481"/>
                </a:cubicBezTo>
                <a:cubicBezTo>
                  <a:pt x="1902988" y="1158481"/>
                  <a:pt x="1907436" y="1159747"/>
                  <a:pt x="1911088" y="1162281"/>
                </a:cubicBezTo>
                <a:cubicBezTo>
                  <a:pt x="1914741" y="1164814"/>
                  <a:pt x="1916567" y="1169144"/>
                  <a:pt x="1916567" y="1175271"/>
                </a:cubicBezTo>
                <a:lnTo>
                  <a:pt x="1930882" y="1175271"/>
                </a:lnTo>
                <a:cubicBezTo>
                  <a:pt x="1930882" y="1170322"/>
                  <a:pt x="1929999" y="1166080"/>
                  <a:pt x="1928231" y="1162546"/>
                </a:cubicBezTo>
                <a:cubicBezTo>
                  <a:pt x="1926464" y="1159011"/>
                  <a:pt x="1924063" y="1156124"/>
                  <a:pt x="1921030" y="1153886"/>
                </a:cubicBezTo>
                <a:cubicBezTo>
                  <a:pt x="1917995" y="1151647"/>
                  <a:pt x="1914490" y="1149998"/>
                  <a:pt x="1910514" y="1148937"/>
                </a:cubicBezTo>
                <a:cubicBezTo>
                  <a:pt x="1906537" y="1147877"/>
                  <a:pt x="1902281" y="1147347"/>
                  <a:pt x="1897745" y="1147347"/>
                </a:cubicBezTo>
                <a:close/>
                <a:moveTo>
                  <a:pt x="1807001" y="1147347"/>
                </a:moveTo>
                <a:cubicBezTo>
                  <a:pt x="1798165" y="1147347"/>
                  <a:pt x="1790875" y="1149232"/>
                  <a:pt x="1785131" y="1153002"/>
                </a:cubicBezTo>
                <a:cubicBezTo>
                  <a:pt x="1779387" y="1156772"/>
                  <a:pt x="1775116" y="1162001"/>
                  <a:pt x="1772318" y="1168687"/>
                </a:cubicBezTo>
                <a:cubicBezTo>
                  <a:pt x="1769519" y="1175374"/>
                  <a:pt x="1768120" y="1183106"/>
                  <a:pt x="1768120" y="1191883"/>
                </a:cubicBezTo>
                <a:cubicBezTo>
                  <a:pt x="1768120" y="1200308"/>
                  <a:pt x="1769563" y="1207893"/>
                  <a:pt x="1772450" y="1214638"/>
                </a:cubicBezTo>
                <a:cubicBezTo>
                  <a:pt x="1775337" y="1221383"/>
                  <a:pt x="1779770" y="1226715"/>
                  <a:pt x="1785749" y="1230632"/>
                </a:cubicBezTo>
                <a:cubicBezTo>
                  <a:pt x="1791729" y="1234550"/>
                  <a:pt x="1799402" y="1236509"/>
                  <a:pt x="1808769" y="1236509"/>
                </a:cubicBezTo>
                <a:cubicBezTo>
                  <a:pt x="1816015" y="1236509"/>
                  <a:pt x="1822289" y="1235316"/>
                  <a:pt x="1827591" y="1232930"/>
                </a:cubicBezTo>
                <a:cubicBezTo>
                  <a:pt x="1832893" y="1230544"/>
                  <a:pt x="1837017" y="1227157"/>
                  <a:pt x="1839962" y="1222768"/>
                </a:cubicBezTo>
                <a:cubicBezTo>
                  <a:pt x="1842908" y="1218379"/>
                  <a:pt x="1844469" y="1213150"/>
                  <a:pt x="1844646" y="1207083"/>
                </a:cubicBezTo>
                <a:lnTo>
                  <a:pt x="1830065" y="1207083"/>
                </a:lnTo>
                <a:cubicBezTo>
                  <a:pt x="1829888" y="1212915"/>
                  <a:pt x="1827945" y="1217377"/>
                  <a:pt x="1824233" y="1220470"/>
                </a:cubicBezTo>
                <a:cubicBezTo>
                  <a:pt x="1820522" y="1223563"/>
                  <a:pt x="1815367" y="1225109"/>
                  <a:pt x="1808769" y="1225109"/>
                </a:cubicBezTo>
                <a:cubicBezTo>
                  <a:pt x="1802583" y="1225109"/>
                  <a:pt x="1797605" y="1223695"/>
                  <a:pt x="1793835" y="1220868"/>
                </a:cubicBezTo>
                <a:cubicBezTo>
                  <a:pt x="1790065" y="1218040"/>
                  <a:pt x="1787311" y="1214284"/>
                  <a:pt x="1785573" y="1209601"/>
                </a:cubicBezTo>
                <a:cubicBezTo>
                  <a:pt x="1783835" y="1204918"/>
                  <a:pt x="1782936" y="1199778"/>
                  <a:pt x="1782877" y="1194181"/>
                </a:cubicBezTo>
                <a:lnTo>
                  <a:pt x="1844204" y="1194181"/>
                </a:lnTo>
                <a:cubicBezTo>
                  <a:pt x="1844322" y="1193651"/>
                  <a:pt x="1844410" y="1192782"/>
                  <a:pt x="1844469" y="1191574"/>
                </a:cubicBezTo>
                <a:cubicBezTo>
                  <a:pt x="1844528" y="1190367"/>
                  <a:pt x="1844557" y="1189321"/>
                  <a:pt x="1844557" y="1188437"/>
                </a:cubicBezTo>
                <a:cubicBezTo>
                  <a:pt x="1844557" y="1175182"/>
                  <a:pt x="1841229" y="1165020"/>
                  <a:pt x="1834572" y="1157951"/>
                </a:cubicBezTo>
                <a:cubicBezTo>
                  <a:pt x="1827915" y="1150881"/>
                  <a:pt x="1818725" y="1147347"/>
                  <a:pt x="1807001" y="1147347"/>
                </a:cubicBezTo>
                <a:close/>
                <a:moveTo>
                  <a:pt x="1530776" y="1147347"/>
                </a:moveTo>
                <a:cubicBezTo>
                  <a:pt x="1521940" y="1147347"/>
                  <a:pt x="1514650" y="1149232"/>
                  <a:pt x="1508906" y="1153002"/>
                </a:cubicBezTo>
                <a:cubicBezTo>
                  <a:pt x="1503162" y="1156772"/>
                  <a:pt x="1498891" y="1162001"/>
                  <a:pt x="1496093" y="1168687"/>
                </a:cubicBezTo>
                <a:cubicBezTo>
                  <a:pt x="1493294" y="1175374"/>
                  <a:pt x="1491895" y="1183106"/>
                  <a:pt x="1491895" y="1191883"/>
                </a:cubicBezTo>
                <a:cubicBezTo>
                  <a:pt x="1491895" y="1200308"/>
                  <a:pt x="1493339" y="1207893"/>
                  <a:pt x="1496225" y="1214638"/>
                </a:cubicBezTo>
                <a:cubicBezTo>
                  <a:pt x="1499112" y="1221383"/>
                  <a:pt x="1503545" y="1226715"/>
                  <a:pt x="1509524" y="1230632"/>
                </a:cubicBezTo>
                <a:cubicBezTo>
                  <a:pt x="1515504" y="1234550"/>
                  <a:pt x="1523177" y="1236509"/>
                  <a:pt x="1532544" y="1236509"/>
                </a:cubicBezTo>
                <a:cubicBezTo>
                  <a:pt x="1539790" y="1236509"/>
                  <a:pt x="1546064" y="1235316"/>
                  <a:pt x="1551366" y="1232930"/>
                </a:cubicBezTo>
                <a:cubicBezTo>
                  <a:pt x="1556668" y="1230544"/>
                  <a:pt x="1560792" y="1227157"/>
                  <a:pt x="1563737" y="1222768"/>
                </a:cubicBezTo>
                <a:cubicBezTo>
                  <a:pt x="1566683" y="1218379"/>
                  <a:pt x="1568244" y="1213150"/>
                  <a:pt x="1568421" y="1207083"/>
                </a:cubicBezTo>
                <a:lnTo>
                  <a:pt x="1553840" y="1207083"/>
                </a:lnTo>
                <a:cubicBezTo>
                  <a:pt x="1553663" y="1212915"/>
                  <a:pt x="1551720" y="1217377"/>
                  <a:pt x="1548008" y="1220470"/>
                </a:cubicBezTo>
                <a:cubicBezTo>
                  <a:pt x="1544297" y="1223563"/>
                  <a:pt x="1539142" y="1225109"/>
                  <a:pt x="1532544" y="1225109"/>
                </a:cubicBezTo>
                <a:cubicBezTo>
                  <a:pt x="1526358" y="1225109"/>
                  <a:pt x="1521380" y="1223695"/>
                  <a:pt x="1517610" y="1220868"/>
                </a:cubicBezTo>
                <a:cubicBezTo>
                  <a:pt x="1513839" y="1218040"/>
                  <a:pt x="1511085" y="1214284"/>
                  <a:pt x="1509348" y="1209601"/>
                </a:cubicBezTo>
                <a:cubicBezTo>
                  <a:pt x="1507610" y="1204918"/>
                  <a:pt x="1506711" y="1199778"/>
                  <a:pt x="1506653" y="1194181"/>
                </a:cubicBezTo>
                <a:lnTo>
                  <a:pt x="1567979" y="1194181"/>
                </a:lnTo>
                <a:cubicBezTo>
                  <a:pt x="1568097" y="1193651"/>
                  <a:pt x="1568185" y="1192782"/>
                  <a:pt x="1568244" y="1191574"/>
                </a:cubicBezTo>
                <a:cubicBezTo>
                  <a:pt x="1568303" y="1190367"/>
                  <a:pt x="1568332" y="1189321"/>
                  <a:pt x="1568332" y="1188437"/>
                </a:cubicBezTo>
                <a:cubicBezTo>
                  <a:pt x="1568332" y="1175182"/>
                  <a:pt x="1565004" y="1165020"/>
                  <a:pt x="1558347" y="1157951"/>
                </a:cubicBezTo>
                <a:cubicBezTo>
                  <a:pt x="1551690" y="1150881"/>
                  <a:pt x="1542500" y="1147347"/>
                  <a:pt x="1530776" y="1147347"/>
                </a:cubicBezTo>
                <a:close/>
                <a:moveTo>
                  <a:pt x="1340807" y="1147347"/>
                </a:moveTo>
                <a:cubicBezTo>
                  <a:pt x="1333914" y="1147347"/>
                  <a:pt x="1327802" y="1148348"/>
                  <a:pt x="1322471" y="1150351"/>
                </a:cubicBezTo>
                <a:cubicBezTo>
                  <a:pt x="1317139" y="1152354"/>
                  <a:pt x="1312957" y="1155535"/>
                  <a:pt x="1309923" y="1159895"/>
                </a:cubicBezTo>
                <a:cubicBezTo>
                  <a:pt x="1306889" y="1164254"/>
                  <a:pt x="1305372" y="1169969"/>
                  <a:pt x="1305372" y="1177038"/>
                </a:cubicBezTo>
                <a:lnTo>
                  <a:pt x="1319687" y="1177038"/>
                </a:lnTo>
                <a:cubicBezTo>
                  <a:pt x="1319687" y="1170558"/>
                  <a:pt x="1321719" y="1165815"/>
                  <a:pt x="1325784" y="1162811"/>
                </a:cubicBezTo>
                <a:cubicBezTo>
                  <a:pt x="1329849" y="1159806"/>
                  <a:pt x="1334857" y="1158304"/>
                  <a:pt x="1340807" y="1158304"/>
                </a:cubicBezTo>
                <a:cubicBezTo>
                  <a:pt x="1346403" y="1158304"/>
                  <a:pt x="1351028" y="1159674"/>
                  <a:pt x="1354680" y="1162413"/>
                </a:cubicBezTo>
                <a:cubicBezTo>
                  <a:pt x="1358333" y="1165153"/>
                  <a:pt x="1360159" y="1170204"/>
                  <a:pt x="1360159" y="1177568"/>
                </a:cubicBezTo>
                <a:lnTo>
                  <a:pt x="1360159" y="1183577"/>
                </a:lnTo>
                <a:cubicBezTo>
                  <a:pt x="1348318" y="1183695"/>
                  <a:pt x="1337979" y="1184475"/>
                  <a:pt x="1329142" y="1185919"/>
                </a:cubicBezTo>
                <a:cubicBezTo>
                  <a:pt x="1320306" y="1187362"/>
                  <a:pt x="1313472" y="1190087"/>
                  <a:pt x="1308641" y="1194093"/>
                </a:cubicBezTo>
                <a:cubicBezTo>
                  <a:pt x="1303810" y="1198099"/>
                  <a:pt x="1301395" y="1203960"/>
                  <a:pt x="1301395" y="1211678"/>
                </a:cubicBezTo>
                <a:cubicBezTo>
                  <a:pt x="1301395" y="1217097"/>
                  <a:pt x="1302617" y="1221648"/>
                  <a:pt x="1305062" y="1225330"/>
                </a:cubicBezTo>
                <a:cubicBezTo>
                  <a:pt x="1307507" y="1229012"/>
                  <a:pt x="1310777" y="1231796"/>
                  <a:pt x="1314871" y="1233681"/>
                </a:cubicBezTo>
                <a:cubicBezTo>
                  <a:pt x="1318965" y="1235566"/>
                  <a:pt x="1323487" y="1236509"/>
                  <a:pt x="1328435" y="1236509"/>
                </a:cubicBezTo>
                <a:cubicBezTo>
                  <a:pt x="1335387" y="1236509"/>
                  <a:pt x="1341470" y="1235168"/>
                  <a:pt x="1346683" y="1232488"/>
                </a:cubicBezTo>
                <a:cubicBezTo>
                  <a:pt x="1351897" y="1229808"/>
                  <a:pt x="1356477" y="1226258"/>
                  <a:pt x="1360424" y="1221840"/>
                </a:cubicBezTo>
                <a:lnTo>
                  <a:pt x="1361043" y="1234918"/>
                </a:lnTo>
                <a:lnTo>
                  <a:pt x="1374828" y="1234918"/>
                </a:lnTo>
                <a:lnTo>
                  <a:pt x="1374828" y="1177391"/>
                </a:lnTo>
                <a:cubicBezTo>
                  <a:pt x="1374828" y="1171206"/>
                  <a:pt x="1373885" y="1166154"/>
                  <a:pt x="1372000" y="1162236"/>
                </a:cubicBezTo>
                <a:cubicBezTo>
                  <a:pt x="1370115" y="1158319"/>
                  <a:pt x="1367567" y="1155270"/>
                  <a:pt x="1364356" y="1153091"/>
                </a:cubicBezTo>
                <a:cubicBezTo>
                  <a:pt x="1361146" y="1150911"/>
                  <a:pt x="1357523" y="1149409"/>
                  <a:pt x="1353487" y="1148584"/>
                </a:cubicBezTo>
                <a:cubicBezTo>
                  <a:pt x="1349452" y="1147759"/>
                  <a:pt x="1345225" y="1147347"/>
                  <a:pt x="1340807" y="1147347"/>
                </a:cubicBezTo>
                <a:close/>
                <a:moveTo>
                  <a:pt x="1758390" y="1137450"/>
                </a:moveTo>
                <a:cubicBezTo>
                  <a:pt x="1751910" y="1137626"/>
                  <a:pt x="1746623" y="1138716"/>
                  <a:pt x="1742529" y="1140719"/>
                </a:cubicBezTo>
                <a:cubicBezTo>
                  <a:pt x="1740481" y="1141721"/>
                  <a:pt x="1738629" y="1143164"/>
                  <a:pt x="1736972" y="1145049"/>
                </a:cubicBezTo>
                <a:lnTo>
                  <a:pt x="1732983" y="1151400"/>
                </a:lnTo>
                <a:lnTo>
                  <a:pt x="1726711" y="1149136"/>
                </a:lnTo>
                <a:cubicBezTo>
                  <a:pt x="1723648" y="1148473"/>
                  <a:pt x="1720275" y="1148142"/>
                  <a:pt x="1716593" y="1148142"/>
                </a:cubicBezTo>
                <a:cubicBezTo>
                  <a:pt x="1709406" y="1148142"/>
                  <a:pt x="1703323" y="1149467"/>
                  <a:pt x="1698345" y="1152118"/>
                </a:cubicBezTo>
                <a:cubicBezTo>
                  <a:pt x="1693367" y="1154769"/>
                  <a:pt x="1689597" y="1158334"/>
                  <a:pt x="1687034" y="1162811"/>
                </a:cubicBezTo>
                <a:cubicBezTo>
                  <a:pt x="1684472" y="1167288"/>
                  <a:pt x="1683190" y="1172266"/>
                  <a:pt x="1683190" y="1177745"/>
                </a:cubicBezTo>
                <a:cubicBezTo>
                  <a:pt x="1683190" y="1182929"/>
                  <a:pt x="1684457" y="1187745"/>
                  <a:pt x="1686990" y="1192193"/>
                </a:cubicBezTo>
                <a:lnTo>
                  <a:pt x="1696020" y="1200901"/>
                </a:lnTo>
                <a:lnTo>
                  <a:pt x="1686504" y="1206155"/>
                </a:lnTo>
                <a:cubicBezTo>
                  <a:pt x="1684177" y="1208717"/>
                  <a:pt x="1683014" y="1211442"/>
                  <a:pt x="1683014" y="1214329"/>
                </a:cubicBezTo>
                <a:cubicBezTo>
                  <a:pt x="1683014" y="1216332"/>
                  <a:pt x="1683691" y="1218408"/>
                  <a:pt x="1685046" y="1220558"/>
                </a:cubicBezTo>
                <a:cubicBezTo>
                  <a:pt x="1686401" y="1222709"/>
                  <a:pt x="1688684" y="1224653"/>
                  <a:pt x="1691895" y="1226391"/>
                </a:cubicBezTo>
                <a:lnTo>
                  <a:pt x="1695862" y="1227439"/>
                </a:lnTo>
                <a:lnTo>
                  <a:pt x="1685532" y="1231737"/>
                </a:lnTo>
                <a:cubicBezTo>
                  <a:pt x="1681261" y="1235625"/>
                  <a:pt x="1679126" y="1240073"/>
                  <a:pt x="1679126" y="1245080"/>
                </a:cubicBezTo>
                <a:cubicBezTo>
                  <a:pt x="1679126" y="1249204"/>
                  <a:pt x="1680363" y="1253033"/>
                  <a:pt x="1682837" y="1256568"/>
                </a:cubicBezTo>
                <a:cubicBezTo>
                  <a:pt x="1685311" y="1260103"/>
                  <a:pt x="1689332" y="1262930"/>
                  <a:pt x="1694899" y="1265051"/>
                </a:cubicBezTo>
                <a:cubicBezTo>
                  <a:pt x="1700466" y="1267172"/>
                  <a:pt x="1707904" y="1268232"/>
                  <a:pt x="1717212" y="1268232"/>
                </a:cubicBezTo>
                <a:cubicBezTo>
                  <a:pt x="1730820" y="1268232"/>
                  <a:pt x="1741085" y="1265743"/>
                  <a:pt x="1748008" y="1260765"/>
                </a:cubicBezTo>
                <a:cubicBezTo>
                  <a:pt x="1754930" y="1255787"/>
                  <a:pt x="1758390" y="1249410"/>
                  <a:pt x="1758390" y="1241634"/>
                </a:cubicBezTo>
                <a:cubicBezTo>
                  <a:pt x="1758390" y="1233799"/>
                  <a:pt x="1755356" y="1228011"/>
                  <a:pt x="1749289" y="1224270"/>
                </a:cubicBezTo>
                <a:cubicBezTo>
                  <a:pt x="1743221" y="1220529"/>
                  <a:pt x="1733118" y="1218659"/>
                  <a:pt x="1718979" y="1218659"/>
                </a:cubicBezTo>
                <a:lnTo>
                  <a:pt x="1713235" y="1218659"/>
                </a:lnTo>
                <a:cubicBezTo>
                  <a:pt x="1708581" y="1218659"/>
                  <a:pt x="1704943" y="1218379"/>
                  <a:pt x="1702322" y="1217819"/>
                </a:cubicBezTo>
                <a:cubicBezTo>
                  <a:pt x="1699700" y="1217259"/>
                  <a:pt x="1697845" y="1216523"/>
                  <a:pt x="1696755" y="1215610"/>
                </a:cubicBezTo>
                <a:cubicBezTo>
                  <a:pt x="1695665" y="1214697"/>
                  <a:pt x="1695120" y="1213651"/>
                  <a:pt x="1695120" y="1212473"/>
                </a:cubicBezTo>
                <a:cubicBezTo>
                  <a:pt x="1695120" y="1210765"/>
                  <a:pt x="1696033" y="1209218"/>
                  <a:pt x="1697859" y="1207834"/>
                </a:cubicBezTo>
                <a:lnTo>
                  <a:pt x="1703820" y="1205102"/>
                </a:lnTo>
                <a:lnTo>
                  <a:pt x="1706354" y="1206055"/>
                </a:lnTo>
                <a:cubicBezTo>
                  <a:pt x="1709351" y="1206740"/>
                  <a:pt x="1712617" y="1207083"/>
                  <a:pt x="1716151" y="1207083"/>
                </a:cubicBezTo>
                <a:cubicBezTo>
                  <a:pt x="1723633" y="1207083"/>
                  <a:pt x="1729848" y="1205742"/>
                  <a:pt x="1734797" y="1203062"/>
                </a:cubicBezTo>
                <a:cubicBezTo>
                  <a:pt x="1739745" y="1200381"/>
                  <a:pt x="1743442" y="1196817"/>
                  <a:pt x="1745887" y="1192369"/>
                </a:cubicBezTo>
                <a:cubicBezTo>
                  <a:pt x="1748331" y="1187922"/>
                  <a:pt x="1749554" y="1183047"/>
                  <a:pt x="1749554" y="1177745"/>
                </a:cubicBezTo>
                <a:cubicBezTo>
                  <a:pt x="1749554" y="1172266"/>
                  <a:pt x="1748346" y="1167288"/>
                  <a:pt x="1745931" y="1162811"/>
                </a:cubicBezTo>
                <a:lnTo>
                  <a:pt x="1739527" y="1156562"/>
                </a:lnTo>
                <a:lnTo>
                  <a:pt x="1742341" y="1153433"/>
                </a:lnTo>
                <a:cubicBezTo>
                  <a:pt x="1743747" y="1152365"/>
                  <a:pt x="1745312" y="1151618"/>
                  <a:pt x="1747035" y="1151191"/>
                </a:cubicBezTo>
                <a:cubicBezTo>
                  <a:pt x="1750482" y="1150336"/>
                  <a:pt x="1754267" y="1149909"/>
                  <a:pt x="1758390" y="1149909"/>
                </a:cubicBezTo>
                <a:close/>
                <a:moveTo>
                  <a:pt x="3279154" y="1131794"/>
                </a:moveTo>
                <a:lnTo>
                  <a:pt x="3299301" y="1188260"/>
                </a:lnTo>
                <a:lnTo>
                  <a:pt x="3258829" y="1188260"/>
                </a:lnTo>
                <a:close/>
                <a:moveTo>
                  <a:pt x="4157235" y="1129143"/>
                </a:moveTo>
                <a:lnTo>
                  <a:pt x="4157235" y="1148849"/>
                </a:lnTo>
                <a:lnTo>
                  <a:pt x="4142831" y="1148849"/>
                </a:lnTo>
                <a:lnTo>
                  <a:pt x="4142831" y="1160778"/>
                </a:lnTo>
                <a:lnTo>
                  <a:pt x="4157235" y="1160778"/>
                </a:lnTo>
                <a:lnTo>
                  <a:pt x="4157235" y="1207083"/>
                </a:lnTo>
                <a:cubicBezTo>
                  <a:pt x="4157235" y="1212915"/>
                  <a:pt x="4157927" y="1217907"/>
                  <a:pt x="4159312" y="1222061"/>
                </a:cubicBezTo>
                <a:cubicBezTo>
                  <a:pt x="4160696" y="1226214"/>
                  <a:pt x="4163244" y="1229395"/>
                  <a:pt x="4166955" y="1231604"/>
                </a:cubicBezTo>
                <a:cubicBezTo>
                  <a:pt x="4170667" y="1233813"/>
                  <a:pt x="4175998" y="1234918"/>
                  <a:pt x="4182949" y="1234918"/>
                </a:cubicBezTo>
                <a:lnTo>
                  <a:pt x="4193289" y="1234918"/>
                </a:lnTo>
                <a:lnTo>
                  <a:pt x="4193289" y="1222989"/>
                </a:lnTo>
                <a:lnTo>
                  <a:pt x="4183922" y="1222989"/>
                </a:lnTo>
                <a:cubicBezTo>
                  <a:pt x="4178678" y="1222989"/>
                  <a:pt x="4175365" y="1221560"/>
                  <a:pt x="4173980" y="1218703"/>
                </a:cubicBezTo>
                <a:cubicBezTo>
                  <a:pt x="4172596" y="1215846"/>
                  <a:pt x="4171904" y="1211737"/>
                  <a:pt x="4171904" y="1206376"/>
                </a:cubicBezTo>
                <a:lnTo>
                  <a:pt x="4171904" y="1160778"/>
                </a:lnTo>
                <a:lnTo>
                  <a:pt x="4193112" y="1160778"/>
                </a:lnTo>
                <a:lnTo>
                  <a:pt x="4193112" y="1148849"/>
                </a:lnTo>
                <a:lnTo>
                  <a:pt x="4171904" y="1148849"/>
                </a:lnTo>
                <a:lnTo>
                  <a:pt x="4171904" y="1129143"/>
                </a:lnTo>
                <a:close/>
                <a:moveTo>
                  <a:pt x="4105633" y="1115976"/>
                </a:moveTo>
                <a:lnTo>
                  <a:pt x="4105633" y="1207083"/>
                </a:lnTo>
                <a:cubicBezTo>
                  <a:pt x="4105633" y="1212915"/>
                  <a:pt x="4106311" y="1217907"/>
                  <a:pt x="4107666" y="1222061"/>
                </a:cubicBezTo>
                <a:cubicBezTo>
                  <a:pt x="4109021" y="1226214"/>
                  <a:pt x="4111554" y="1229395"/>
                  <a:pt x="4115265" y="1231604"/>
                </a:cubicBezTo>
                <a:cubicBezTo>
                  <a:pt x="4118977" y="1233813"/>
                  <a:pt x="4124338" y="1234918"/>
                  <a:pt x="4131348" y="1234918"/>
                </a:cubicBezTo>
                <a:lnTo>
                  <a:pt x="4136297" y="1234918"/>
                </a:lnTo>
                <a:lnTo>
                  <a:pt x="4136297" y="1222900"/>
                </a:lnTo>
                <a:lnTo>
                  <a:pt x="4132320" y="1222900"/>
                </a:lnTo>
                <a:cubicBezTo>
                  <a:pt x="4127077" y="1222900"/>
                  <a:pt x="4123763" y="1221486"/>
                  <a:pt x="4122379" y="1218659"/>
                </a:cubicBezTo>
                <a:cubicBezTo>
                  <a:pt x="4120994" y="1215831"/>
                  <a:pt x="4120302" y="1211737"/>
                  <a:pt x="4120302" y="1206376"/>
                </a:cubicBezTo>
                <a:lnTo>
                  <a:pt x="4120302" y="1115976"/>
                </a:lnTo>
                <a:close/>
                <a:moveTo>
                  <a:pt x="3916105" y="1115976"/>
                </a:moveTo>
                <a:lnTo>
                  <a:pt x="3916105" y="1234918"/>
                </a:lnTo>
                <a:lnTo>
                  <a:pt x="3930863" y="1234918"/>
                </a:lnTo>
                <a:lnTo>
                  <a:pt x="3930863" y="1173945"/>
                </a:lnTo>
                <a:cubicBezTo>
                  <a:pt x="3933514" y="1170469"/>
                  <a:pt x="3937019" y="1167273"/>
                  <a:pt x="3941378" y="1164357"/>
                </a:cubicBezTo>
                <a:cubicBezTo>
                  <a:pt x="3945738" y="1161441"/>
                  <a:pt x="3951128" y="1159983"/>
                  <a:pt x="3957549" y="1159983"/>
                </a:cubicBezTo>
                <a:cubicBezTo>
                  <a:pt x="3961850" y="1159983"/>
                  <a:pt x="3965149" y="1160911"/>
                  <a:pt x="3967447" y="1162767"/>
                </a:cubicBezTo>
                <a:cubicBezTo>
                  <a:pt x="3969744" y="1164622"/>
                  <a:pt x="3971320" y="1167170"/>
                  <a:pt x="3972174" y="1170410"/>
                </a:cubicBezTo>
                <a:cubicBezTo>
                  <a:pt x="3973028" y="1173650"/>
                  <a:pt x="3973455" y="1177332"/>
                  <a:pt x="3973455" y="1181456"/>
                </a:cubicBezTo>
                <a:lnTo>
                  <a:pt x="3973455" y="1234918"/>
                </a:lnTo>
                <a:lnTo>
                  <a:pt x="3988213" y="1234918"/>
                </a:lnTo>
                <a:lnTo>
                  <a:pt x="3988213" y="1179424"/>
                </a:lnTo>
                <a:cubicBezTo>
                  <a:pt x="3988213" y="1169291"/>
                  <a:pt x="3986106" y="1161456"/>
                  <a:pt x="3981894" y="1155918"/>
                </a:cubicBezTo>
                <a:cubicBezTo>
                  <a:pt x="3977683" y="1150381"/>
                  <a:pt x="3970745" y="1147612"/>
                  <a:pt x="3961084" y="1147612"/>
                </a:cubicBezTo>
                <a:cubicBezTo>
                  <a:pt x="3953426" y="1147612"/>
                  <a:pt x="3947122" y="1149158"/>
                  <a:pt x="3942173" y="1152251"/>
                </a:cubicBezTo>
                <a:cubicBezTo>
                  <a:pt x="3937225" y="1155344"/>
                  <a:pt x="3933425" y="1158628"/>
                  <a:pt x="3930774" y="1162104"/>
                </a:cubicBezTo>
                <a:lnTo>
                  <a:pt x="3930774" y="1115976"/>
                </a:lnTo>
                <a:close/>
                <a:moveTo>
                  <a:pt x="3734158" y="1115976"/>
                </a:moveTo>
                <a:lnTo>
                  <a:pt x="3734158" y="1207083"/>
                </a:lnTo>
                <a:cubicBezTo>
                  <a:pt x="3734158" y="1212915"/>
                  <a:pt x="3734836" y="1217907"/>
                  <a:pt x="3736191" y="1222061"/>
                </a:cubicBezTo>
                <a:cubicBezTo>
                  <a:pt x="3737546" y="1226214"/>
                  <a:pt x="3740079" y="1229395"/>
                  <a:pt x="3743790" y="1231604"/>
                </a:cubicBezTo>
                <a:cubicBezTo>
                  <a:pt x="3747502" y="1233813"/>
                  <a:pt x="3752863" y="1234918"/>
                  <a:pt x="3759873" y="1234918"/>
                </a:cubicBezTo>
                <a:lnTo>
                  <a:pt x="3764821" y="1234918"/>
                </a:lnTo>
                <a:lnTo>
                  <a:pt x="3764821" y="1222900"/>
                </a:lnTo>
                <a:lnTo>
                  <a:pt x="3760845" y="1222900"/>
                </a:lnTo>
                <a:cubicBezTo>
                  <a:pt x="3755602" y="1222900"/>
                  <a:pt x="3752288" y="1221486"/>
                  <a:pt x="3750904" y="1218659"/>
                </a:cubicBezTo>
                <a:cubicBezTo>
                  <a:pt x="3749519" y="1215831"/>
                  <a:pt x="3748827" y="1211737"/>
                  <a:pt x="3748827" y="1206376"/>
                </a:cubicBezTo>
                <a:lnTo>
                  <a:pt x="3748827" y="1115976"/>
                </a:lnTo>
                <a:close/>
                <a:moveTo>
                  <a:pt x="3270847" y="1115976"/>
                </a:moveTo>
                <a:lnTo>
                  <a:pt x="3226310" y="1234918"/>
                </a:lnTo>
                <a:lnTo>
                  <a:pt x="3242658" y="1234918"/>
                </a:lnTo>
                <a:lnTo>
                  <a:pt x="3254499" y="1201604"/>
                </a:lnTo>
                <a:lnTo>
                  <a:pt x="3303808" y="1201604"/>
                </a:lnTo>
                <a:lnTo>
                  <a:pt x="3315119" y="1234918"/>
                </a:lnTo>
                <a:lnTo>
                  <a:pt x="3331555" y="1234918"/>
                </a:lnTo>
                <a:lnTo>
                  <a:pt x="3287637" y="1115976"/>
                </a:lnTo>
                <a:close/>
                <a:moveTo>
                  <a:pt x="2926677" y="1115976"/>
                </a:moveTo>
                <a:lnTo>
                  <a:pt x="2926677" y="1162281"/>
                </a:lnTo>
                <a:cubicBezTo>
                  <a:pt x="2923909" y="1157686"/>
                  <a:pt x="2920256" y="1154048"/>
                  <a:pt x="2915720" y="1151367"/>
                </a:cubicBezTo>
                <a:cubicBezTo>
                  <a:pt x="2911184" y="1148687"/>
                  <a:pt x="2905852" y="1147347"/>
                  <a:pt x="2899725" y="1147347"/>
                </a:cubicBezTo>
                <a:cubicBezTo>
                  <a:pt x="2892362" y="1147347"/>
                  <a:pt x="2885970" y="1149011"/>
                  <a:pt x="2880550" y="1152339"/>
                </a:cubicBezTo>
                <a:cubicBezTo>
                  <a:pt x="2875130" y="1155668"/>
                  <a:pt x="2870933" y="1160602"/>
                  <a:pt x="2867958" y="1167141"/>
                </a:cubicBezTo>
                <a:cubicBezTo>
                  <a:pt x="2864983" y="1173680"/>
                  <a:pt x="2863495" y="1181839"/>
                  <a:pt x="2863495" y="1191618"/>
                </a:cubicBezTo>
                <a:cubicBezTo>
                  <a:pt x="2863495" y="1201457"/>
                  <a:pt x="2864894" y="1209719"/>
                  <a:pt x="2867693" y="1216405"/>
                </a:cubicBezTo>
                <a:cubicBezTo>
                  <a:pt x="2870491" y="1223092"/>
                  <a:pt x="2874453" y="1228114"/>
                  <a:pt x="2879578" y="1231472"/>
                </a:cubicBezTo>
                <a:cubicBezTo>
                  <a:pt x="2884703" y="1234830"/>
                  <a:pt x="2890771" y="1236509"/>
                  <a:pt x="2897782" y="1236509"/>
                </a:cubicBezTo>
                <a:cubicBezTo>
                  <a:pt x="2904321" y="1236509"/>
                  <a:pt x="2910006" y="1235198"/>
                  <a:pt x="2914836" y="1232576"/>
                </a:cubicBezTo>
                <a:cubicBezTo>
                  <a:pt x="2919667" y="1229955"/>
                  <a:pt x="2923614" y="1226553"/>
                  <a:pt x="2926677" y="1222370"/>
                </a:cubicBezTo>
                <a:lnTo>
                  <a:pt x="2927473" y="1234918"/>
                </a:lnTo>
                <a:lnTo>
                  <a:pt x="2941435" y="1234918"/>
                </a:lnTo>
                <a:lnTo>
                  <a:pt x="2941435" y="1115976"/>
                </a:lnTo>
                <a:close/>
                <a:moveTo>
                  <a:pt x="2726806" y="1115976"/>
                </a:moveTo>
                <a:lnTo>
                  <a:pt x="2726806" y="1234918"/>
                </a:lnTo>
                <a:lnTo>
                  <a:pt x="2742712" y="1234918"/>
                </a:lnTo>
                <a:lnTo>
                  <a:pt x="2742712" y="1115976"/>
                </a:lnTo>
                <a:close/>
                <a:moveTo>
                  <a:pt x="2506405" y="1115976"/>
                </a:moveTo>
                <a:lnTo>
                  <a:pt x="2506405" y="1234918"/>
                </a:lnTo>
                <a:lnTo>
                  <a:pt x="2520191" y="1234918"/>
                </a:lnTo>
                <a:lnTo>
                  <a:pt x="2520986" y="1222723"/>
                </a:lnTo>
                <a:cubicBezTo>
                  <a:pt x="2523814" y="1227024"/>
                  <a:pt x="2527466" y="1230397"/>
                  <a:pt x="2531943" y="1232841"/>
                </a:cubicBezTo>
                <a:cubicBezTo>
                  <a:pt x="2536421" y="1235286"/>
                  <a:pt x="2541840" y="1236509"/>
                  <a:pt x="2548203" y="1236509"/>
                </a:cubicBezTo>
                <a:cubicBezTo>
                  <a:pt x="2555508" y="1236509"/>
                  <a:pt x="2561870" y="1234830"/>
                  <a:pt x="2567290" y="1231472"/>
                </a:cubicBezTo>
                <a:cubicBezTo>
                  <a:pt x="2572710" y="1228114"/>
                  <a:pt x="2576907" y="1223121"/>
                  <a:pt x="2579882" y="1216494"/>
                </a:cubicBezTo>
                <a:cubicBezTo>
                  <a:pt x="2582857" y="1209866"/>
                  <a:pt x="2584345" y="1201663"/>
                  <a:pt x="2584345" y="1191883"/>
                </a:cubicBezTo>
                <a:cubicBezTo>
                  <a:pt x="2584345" y="1182045"/>
                  <a:pt x="2582946" y="1173827"/>
                  <a:pt x="2580147" y="1167229"/>
                </a:cubicBezTo>
                <a:cubicBezTo>
                  <a:pt x="2577349" y="1160631"/>
                  <a:pt x="2573387" y="1155668"/>
                  <a:pt x="2568262" y="1152339"/>
                </a:cubicBezTo>
                <a:cubicBezTo>
                  <a:pt x="2563137" y="1149011"/>
                  <a:pt x="2557069" y="1147347"/>
                  <a:pt x="2550059" y="1147347"/>
                </a:cubicBezTo>
                <a:cubicBezTo>
                  <a:pt x="2543519" y="1147347"/>
                  <a:pt x="2537820" y="1148761"/>
                  <a:pt x="2532960" y="1151588"/>
                </a:cubicBezTo>
                <a:cubicBezTo>
                  <a:pt x="2528099" y="1154416"/>
                  <a:pt x="2524167" y="1158098"/>
                  <a:pt x="2521163" y="1162634"/>
                </a:cubicBezTo>
                <a:lnTo>
                  <a:pt x="2521163" y="1115976"/>
                </a:lnTo>
                <a:close/>
                <a:moveTo>
                  <a:pt x="2431377" y="1115976"/>
                </a:moveTo>
                <a:lnTo>
                  <a:pt x="2431377" y="1162281"/>
                </a:lnTo>
                <a:cubicBezTo>
                  <a:pt x="2428609" y="1157686"/>
                  <a:pt x="2424956" y="1154048"/>
                  <a:pt x="2420420" y="1151367"/>
                </a:cubicBezTo>
                <a:cubicBezTo>
                  <a:pt x="2415884" y="1148687"/>
                  <a:pt x="2410552" y="1147347"/>
                  <a:pt x="2404426" y="1147347"/>
                </a:cubicBezTo>
                <a:cubicBezTo>
                  <a:pt x="2397062" y="1147347"/>
                  <a:pt x="2390670" y="1149011"/>
                  <a:pt x="2385250" y="1152339"/>
                </a:cubicBezTo>
                <a:cubicBezTo>
                  <a:pt x="2379830" y="1155668"/>
                  <a:pt x="2375633" y="1160602"/>
                  <a:pt x="2372658" y="1167141"/>
                </a:cubicBezTo>
                <a:cubicBezTo>
                  <a:pt x="2369683" y="1173680"/>
                  <a:pt x="2368195" y="1181839"/>
                  <a:pt x="2368195" y="1191618"/>
                </a:cubicBezTo>
                <a:cubicBezTo>
                  <a:pt x="2368195" y="1201457"/>
                  <a:pt x="2369594" y="1209719"/>
                  <a:pt x="2372393" y="1216405"/>
                </a:cubicBezTo>
                <a:cubicBezTo>
                  <a:pt x="2375191" y="1223092"/>
                  <a:pt x="2379153" y="1228114"/>
                  <a:pt x="2384278" y="1231472"/>
                </a:cubicBezTo>
                <a:cubicBezTo>
                  <a:pt x="2389403" y="1234830"/>
                  <a:pt x="2395471" y="1236509"/>
                  <a:pt x="2402481" y="1236509"/>
                </a:cubicBezTo>
                <a:cubicBezTo>
                  <a:pt x="2409021" y="1236509"/>
                  <a:pt x="2414706" y="1235198"/>
                  <a:pt x="2419536" y="1232576"/>
                </a:cubicBezTo>
                <a:cubicBezTo>
                  <a:pt x="2424367" y="1229955"/>
                  <a:pt x="2428314" y="1226553"/>
                  <a:pt x="2431377" y="1222370"/>
                </a:cubicBezTo>
                <a:lnTo>
                  <a:pt x="2432173" y="1234918"/>
                </a:lnTo>
                <a:lnTo>
                  <a:pt x="2446135" y="1234918"/>
                </a:lnTo>
                <a:lnTo>
                  <a:pt x="2446135" y="1115976"/>
                </a:lnTo>
                <a:close/>
                <a:moveTo>
                  <a:pt x="1993381" y="1115976"/>
                </a:moveTo>
                <a:lnTo>
                  <a:pt x="1993381" y="1234918"/>
                </a:lnTo>
                <a:lnTo>
                  <a:pt x="2009287" y="1234918"/>
                </a:lnTo>
                <a:lnTo>
                  <a:pt x="2009287" y="1180219"/>
                </a:lnTo>
                <a:lnTo>
                  <a:pt x="2061953" y="1180219"/>
                </a:lnTo>
                <a:lnTo>
                  <a:pt x="2061953" y="1167229"/>
                </a:lnTo>
                <a:lnTo>
                  <a:pt x="2009287" y="1167229"/>
                </a:lnTo>
                <a:lnTo>
                  <a:pt x="2009287" y="1129231"/>
                </a:lnTo>
                <a:lnTo>
                  <a:pt x="2067432" y="1129231"/>
                </a:lnTo>
                <a:lnTo>
                  <a:pt x="2067432" y="1115976"/>
                </a:lnTo>
                <a:close/>
                <a:moveTo>
                  <a:pt x="1448158" y="1115976"/>
                </a:moveTo>
                <a:lnTo>
                  <a:pt x="1448158" y="1207083"/>
                </a:lnTo>
                <a:cubicBezTo>
                  <a:pt x="1448158" y="1212915"/>
                  <a:pt x="1448836" y="1217907"/>
                  <a:pt x="1450191" y="1222061"/>
                </a:cubicBezTo>
                <a:cubicBezTo>
                  <a:pt x="1451546" y="1226214"/>
                  <a:pt x="1454079" y="1229395"/>
                  <a:pt x="1457790" y="1231604"/>
                </a:cubicBezTo>
                <a:cubicBezTo>
                  <a:pt x="1461502" y="1233813"/>
                  <a:pt x="1466863" y="1234918"/>
                  <a:pt x="1473873" y="1234918"/>
                </a:cubicBezTo>
                <a:lnTo>
                  <a:pt x="1478821" y="1234918"/>
                </a:lnTo>
                <a:lnTo>
                  <a:pt x="1478821" y="1222900"/>
                </a:lnTo>
                <a:lnTo>
                  <a:pt x="1474845" y="1222900"/>
                </a:lnTo>
                <a:cubicBezTo>
                  <a:pt x="1469602" y="1222900"/>
                  <a:pt x="1466288" y="1221486"/>
                  <a:pt x="1464904" y="1218659"/>
                </a:cubicBezTo>
                <a:cubicBezTo>
                  <a:pt x="1463519" y="1215831"/>
                  <a:pt x="1462827" y="1211737"/>
                  <a:pt x="1462827" y="1206376"/>
                </a:cubicBezTo>
                <a:lnTo>
                  <a:pt x="1462827" y="1115976"/>
                </a:lnTo>
                <a:close/>
                <a:moveTo>
                  <a:pt x="1400533" y="1115976"/>
                </a:moveTo>
                <a:lnTo>
                  <a:pt x="1400533" y="1207083"/>
                </a:lnTo>
                <a:cubicBezTo>
                  <a:pt x="1400533" y="1212915"/>
                  <a:pt x="1401211" y="1217907"/>
                  <a:pt x="1402566" y="1222061"/>
                </a:cubicBezTo>
                <a:cubicBezTo>
                  <a:pt x="1403921" y="1226214"/>
                  <a:pt x="1406454" y="1229395"/>
                  <a:pt x="1410165" y="1231604"/>
                </a:cubicBezTo>
                <a:cubicBezTo>
                  <a:pt x="1413877" y="1233813"/>
                  <a:pt x="1419237" y="1234918"/>
                  <a:pt x="1426248" y="1234918"/>
                </a:cubicBezTo>
                <a:lnTo>
                  <a:pt x="1431196" y="1234918"/>
                </a:lnTo>
                <a:lnTo>
                  <a:pt x="1431196" y="1222900"/>
                </a:lnTo>
                <a:lnTo>
                  <a:pt x="1427220" y="1222900"/>
                </a:lnTo>
                <a:cubicBezTo>
                  <a:pt x="1421977" y="1222900"/>
                  <a:pt x="1418663" y="1221486"/>
                  <a:pt x="1417279" y="1218659"/>
                </a:cubicBezTo>
                <a:cubicBezTo>
                  <a:pt x="1415894" y="1215831"/>
                  <a:pt x="1415202" y="1211737"/>
                  <a:pt x="1415202" y="1206376"/>
                </a:cubicBezTo>
                <a:lnTo>
                  <a:pt x="1415202" y="1115976"/>
                </a:lnTo>
                <a:close/>
                <a:moveTo>
                  <a:pt x="1211005" y="1115976"/>
                </a:moveTo>
                <a:lnTo>
                  <a:pt x="1211005" y="1234918"/>
                </a:lnTo>
                <a:lnTo>
                  <a:pt x="1225763" y="1234918"/>
                </a:lnTo>
                <a:lnTo>
                  <a:pt x="1225763" y="1173945"/>
                </a:lnTo>
                <a:cubicBezTo>
                  <a:pt x="1228414" y="1170469"/>
                  <a:pt x="1231919" y="1167273"/>
                  <a:pt x="1236278" y="1164357"/>
                </a:cubicBezTo>
                <a:cubicBezTo>
                  <a:pt x="1240638" y="1161441"/>
                  <a:pt x="1246028" y="1159983"/>
                  <a:pt x="1252449" y="1159983"/>
                </a:cubicBezTo>
                <a:cubicBezTo>
                  <a:pt x="1256750" y="1159983"/>
                  <a:pt x="1260049" y="1160911"/>
                  <a:pt x="1262346" y="1162767"/>
                </a:cubicBezTo>
                <a:cubicBezTo>
                  <a:pt x="1264644" y="1164622"/>
                  <a:pt x="1266220" y="1167170"/>
                  <a:pt x="1267074" y="1170410"/>
                </a:cubicBezTo>
                <a:cubicBezTo>
                  <a:pt x="1267928" y="1173650"/>
                  <a:pt x="1268355" y="1177332"/>
                  <a:pt x="1268355" y="1181456"/>
                </a:cubicBezTo>
                <a:lnTo>
                  <a:pt x="1268355" y="1234918"/>
                </a:lnTo>
                <a:lnTo>
                  <a:pt x="1283112" y="1234918"/>
                </a:lnTo>
                <a:lnTo>
                  <a:pt x="1283112" y="1179424"/>
                </a:lnTo>
                <a:cubicBezTo>
                  <a:pt x="1283112" y="1169291"/>
                  <a:pt x="1281006" y="1161456"/>
                  <a:pt x="1276794" y="1155918"/>
                </a:cubicBezTo>
                <a:cubicBezTo>
                  <a:pt x="1272582" y="1150381"/>
                  <a:pt x="1265645" y="1147612"/>
                  <a:pt x="1255984" y="1147612"/>
                </a:cubicBezTo>
                <a:cubicBezTo>
                  <a:pt x="1248325" y="1147612"/>
                  <a:pt x="1242022" y="1149158"/>
                  <a:pt x="1237073" y="1152251"/>
                </a:cubicBezTo>
                <a:cubicBezTo>
                  <a:pt x="1232125" y="1155344"/>
                  <a:pt x="1228325" y="1158628"/>
                  <a:pt x="1225674" y="1162104"/>
                </a:cubicBezTo>
                <a:lnTo>
                  <a:pt x="1225674" y="1115976"/>
                </a:lnTo>
                <a:close/>
                <a:moveTo>
                  <a:pt x="3447190" y="1115535"/>
                </a:moveTo>
                <a:cubicBezTo>
                  <a:pt x="3444421" y="1115535"/>
                  <a:pt x="3442197" y="1116345"/>
                  <a:pt x="3440518" y="1117965"/>
                </a:cubicBezTo>
                <a:cubicBezTo>
                  <a:pt x="3438839" y="1119585"/>
                  <a:pt x="3438000" y="1121632"/>
                  <a:pt x="3438000" y="1124106"/>
                </a:cubicBezTo>
                <a:cubicBezTo>
                  <a:pt x="3438000" y="1126580"/>
                  <a:pt x="3438839" y="1128628"/>
                  <a:pt x="3440518" y="1130248"/>
                </a:cubicBezTo>
                <a:cubicBezTo>
                  <a:pt x="3442197" y="1131868"/>
                  <a:pt x="3444421" y="1132678"/>
                  <a:pt x="3447190" y="1132678"/>
                </a:cubicBezTo>
                <a:cubicBezTo>
                  <a:pt x="3449959" y="1132678"/>
                  <a:pt x="3452197" y="1131868"/>
                  <a:pt x="3453906" y="1130248"/>
                </a:cubicBezTo>
                <a:cubicBezTo>
                  <a:pt x="3455614" y="1128628"/>
                  <a:pt x="3456468" y="1126580"/>
                  <a:pt x="3456468" y="1124106"/>
                </a:cubicBezTo>
                <a:cubicBezTo>
                  <a:pt x="3456468" y="1121632"/>
                  <a:pt x="3455614" y="1119585"/>
                  <a:pt x="3453906" y="1117965"/>
                </a:cubicBezTo>
                <a:cubicBezTo>
                  <a:pt x="3452197" y="1116345"/>
                  <a:pt x="3449959" y="1115535"/>
                  <a:pt x="3447190" y="1115535"/>
                </a:cubicBezTo>
                <a:close/>
                <a:moveTo>
                  <a:pt x="2980465" y="1115535"/>
                </a:moveTo>
                <a:cubicBezTo>
                  <a:pt x="2977696" y="1115535"/>
                  <a:pt x="2975472" y="1116345"/>
                  <a:pt x="2973793" y="1117965"/>
                </a:cubicBezTo>
                <a:cubicBezTo>
                  <a:pt x="2972114" y="1119585"/>
                  <a:pt x="2971275" y="1121632"/>
                  <a:pt x="2971275" y="1124106"/>
                </a:cubicBezTo>
                <a:cubicBezTo>
                  <a:pt x="2971275" y="1126580"/>
                  <a:pt x="2972114" y="1128628"/>
                  <a:pt x="2973793" y="1130248"/>
                </a:cubicBezTo>
                <a:cubicBezTo>
                  <a:pt x="2975472" y="1131868"/>
                  <a:pt x="2977696" y="1132678"/>
                  <a:pt x="2980465" y="1132678"/>
                </a:cubicBezTo>
                <a:cubicBezTo>
                  <a:pt x="2983234" y="1132678"/>
                  <a:pt x="2985472" y="1131868"/>
                  <a:pt x="2987181" y="1130248"/>
                </a:cubicBezTo>
                <a:cubicBezTo>
                  <a:pt x="2988889" y="1128628"/>
                  <a:pt x="2989743" y="1126580"/>
                  <a:pt x="2989743" y="1124106"/>
                </a:cubicBezTo>
                <a:cubicBezTo>
                  <a:pt x="2989743" y="1121632"/>
                  <a:pt x="2988889" y="1119585"/>
                  <a:pt x="2987181" y="1117965"/>
                </a:cubicBezTo>
                <a:cubicBezTo>
                  <a:pt x="2985472" y="1116345"/>
                  <a:pt x="2983234" y="1115535"/>
                  <a:pt x="2980465" y="1115535"/>
                </a:cubicBezTo>
                <a:close/>
                <a:moveTo>
                  <a:pt x="3846942" y="1114386"/>
                </a:moveTo>
                <a:cubicBezTo>
                  <a:pt x="3838754" y="1114386"/>
                  <a:pt x="3831684" y="1115594"/>
                  <a:pt x="3825734" y="1118009"/>
                </a:cubicBezTo>
                <a:cubicBezTo>
                  <a:pt x="3819784" y="1120424"/>
                  <a:pt x="3815218" y="1123944"/>
                  <a:pt x="3812037" y="1128569"/>
                </a:cubicBezTo>
                <a:cubicBezTo>
                  <a:pt x="3808856" y="1133193"/>
                  <a:pt x="3807266" y="1138893"/>
                  <a:pt x="3807266" y="1145668"/>
                </a:cubicBezTo>
                <a:cubicBezTo>
                  <a:pt x="3807266" y="1152089"/>
                  <a:pt x="3808665" y="1157391"/>
                  <a:pt x="3811463" y="1161574"/>
                </a:cubicBezTo>
                <a:cubicBezTo>
                  <a:pt x="3814261" y="1165756"/>
                  <a:pt x="3818547" y="1169247"/>
                  <a:pt x="3824320" y="1172045"/>
                </a:cubicBezTo>
                <a:cubicBezTo>
                  <a:pt x="3830093" y="1174843"/>
                  <a:pt x="3837457" y="1177421"/>
                  <a:pt x="3846412" y="1179777"/>
                </a:cubicBezTo>
                <a:cubicBezTo>
                  <a:pt x="3854012" y="1181721"/>
                  <a:pt x="3860065" y="1183680"/>
                  <a:pt x="3864571" y="1185654"/>
                </a:cubicBezTo>
                <a:cubicBezTo>
                  <a:pt x="3869078" y="1187627"/>
                  <a:pt x="3872303" y="1189939"/>
                  <a:pt x="3874248" y="1192590"/>
                </a:cubicBezTo>
                <a:cubicBezTo>
                  <a:pt x="3876191" y="1195241"/>
                  <a:pt x="3877164" y="1198629"/>
                  <a:pt x="3877164" y="1202753"/>
                </a:cubicBezTo>
                <a:cubicBezTo>
                  <a:pt x="3877164" y="1207524"/>
                  <a:pt x="3875927" y="1211427"/>
                  <a:pt x="3873452" y="1214461"/>
                </a:cubicBezTo>
                <a:cubicBezTo>
                  <a:pt x="3870978" y="1217495"/>
                  <a:pt x="3867664" y="1219763"/>
                  <a:pt x="3863511" y="1221265"/>
                </a:cubicBezTo>
                <a:cubicBezTo>
                  <a:pt x="3859358" y="1222768"/>
                  <a:pt x="3854777" y="1223519"/>
                  <a:pt x="3849770" y="1223519"/>
                </a:cubicBezTo>
                <a:cubicBezTo>
                  <a:pt x="3844350" y="1223519"/>
                  <a:pt x="3839372" y="1222782"/>
                  <a:pt x="3834836" y="1221310"/>
                </a:cubicBezTo>
                <a:cubicBezTo>
                  <a:pt x="3830300" y="1219837"/>
                  <a:pt x="3826662" y="1217304"/>
                  <a:pt x="3823923" y="1213710"/>
                </a:cubicBezTo>
                <a:cubicBezTo>
                  <a:pt x="3821183" y="1210116"/>
                  <a:pt x="3819814" y="1205168"/>
                  <a:pt x="3819814" y="1198864"/>
                </a:cubicBezTo>
                <a:lnTo>
                  <a:pt x="3803819" y="1198864"/>
                </a:lnTo>
                <a:cubicBezTo>
                  <a:pt x="3803819" y="1207701"/>
                  <a:pt x="3805837" y="1214888"/>
                  <a:pt x="3809872" y="1220426"/>
                </a:cubicBezTo>
                <a:cubicBezTo>
                  <a:pt x="3813908" y="1225964"/>
                  <a:pt x="3819342" y="1230028"/>
                  <a:pt x="3826176" y="1232621"/>
                </a:cubicBezTo>
                <a:cubicBezTo>
                  <a:pt x="3833010" y="1235213"/>
                  <a:pt x="3840668" y="1236509"/>
                  <a:pt x="3849151" y="1236509"/>
                </a:cubicBezTo>
                <a:cubicBezTo>
                  <a:pt x="3857458" y="1236509"/>
                  <a:pt x="3864910" y="1235242"/>
                  <a:pt x="3871508" y="1232709"/>
                </a:cubicBezTo>
                <a:cubicBezTo>
                  <a:pt x="3878106" y="1230176"/>
                  <a:pt x="3883320" y="1226391"/>
                  <a:pt x="3887149" y="1221354"/>
                </a:cubicBezTo>
                <a:cubicBezTo>
                  <a:pt x="3890978" y="1216317"/>
                  <a:pt x="3892893" y="1209969"/>
                  <a:pt x="3892893" y="1202311"/>
                </a:cubicBezTo>
                <a:cubicBezTo>
                  <a:pt x="3892893" y="1195124"/>
                  <a:pt x="3891538" y="1189321"/>
                  <a:pt x="3888828" y="1184903"/>
                </a:cubicBezTo>
                <a:cubicBezTo>
                  <a:pt x="3886118" y="1180484"/>
                  <a:pt x="3881891" y="1176861"/>
                  <a:pt x="3876147" y="1174033"/>
                </a:cubicBezTo>
                <a:cubicBezTo>
                  <a:pt x="3870404" y="1171206"/>
                  <a:pt x="3862936" y="1168555"/>
                  <a:pt x="3853746" y="1166080"/>
                </a:cubicBezTo>
                <a:cubicBezTo>
                  <a:pt x="3845793" y="1164019"/>
                  <a:pt x="3839593" y="1162045"/>
                  <a:pt x="3835145" y="1160160"/>
                </a:cubicBezTo>
                <a:cubicBezTo>
                  <a:pt x="3830698" y="1158275"/>
                  <a:pt x="3827560" y="1156169"/>
                  <a:pt x="3825734" y="1153842"/>
                </a:cubicBezTo>
                <a:cubicBezTo>
                  <a:pt x="3823908" y="1151515"/>
                  <a:pt x="3822995" y="1148613"/>
                  <a:pt x="3822995" y="1145138"/>
                </a:cubicBezTo>
                <a:cubicBezTo>
                  <a:pt x="3822995" y="1139305"/>
                  <a:pt x="3825101" y="1134872"/>
                  <a:pt x="3829313" y="1131838"/>
                </a:cubicBezTo>
                <a:cubicBezTo>
                  <a:pt x="3833525" y="1128804"/>
                  <a:pt x="3839431" y="1127287"/>
                  <a:pt x="3847030" y="1127287"/>
                </a:cubicBezTo>
                <a:cubicBezTo>
                  <a:pt x="3854394" y="1127287"/>
                  <a:pt x="3860580" y="1129011"/>
                  <a:pt x="3865587" y="1132457"/>
                </a:cubicBezTo>
                <a:cubicBezTo>
                  <a:pt x="3870595" y="1135903"/>
                  <a:pt x="3873069" y="1140984"/>
                  <a:pt x="3873010" y="1147700"/>
                </a:cubicBezTo>
                <a:lnTo>
                  <a:pt x="3888916" y="1147700"/>
                </a:lnTo>
                <a:cubicBezTo>
                  <a:pt x="3888916" y="1140336"/>
                  <a:pt x="3887017" y="1134180"/>
                  <a:pt x="3883217" y="1129231"/>
                </a:cubicBezTo>
                <a:cubicBezTo>
                  <a:pt x="3879417" y="1124283"/>
                  <a:pt x="3874336" y="1120572"/>
                  <a:pt x="3867974" y="1118097"/>
                </a:cubicBezTo>
                <a:cubicBezTo>
                  <a:pt x="3861611" y="1115623"/>
                  <a:pt x="3854601" y="1114386"/>
                  <a:pt x="3846942" y="1114386"/>
                </a:cubicBezTo>
                <a:close/>
                <a:moveTo>
                  <a:pt x="1139228" y="1114386"/>
                </a:moveTo>
                <a:cubicBezTo>
                  <a:pt x="1126916" y="1114386"/>
                  <a:pt x="1116548" y="1116978"/>
                  <a:pt x="1108123" y="1122162"/>
                </a:cubicBezTo>
                <a:cubicBezTo>
                  <a:pt x="1099699" y="1127346"/>
                  <a:pt x="1093322" y="1134533"/>
                  <a:pt x="1088992" y="1143724"/>
                </a:cubicBezTo>
                <a:cubicBezTo>
                  <a:pt x="1084662" y="1152914"/>
                  <a:pt x="1082497" y="1163518"/>
                  <a:pt x="1082497" y="1175536"/>
                </a:cubicBezTo>
                <a:cubicBezTo>
                  <a:pt x="1082497" y="1187554"/>
                  <a:pt x="1084662" y="1198128"/>
                  <a:pt x="1088992" y="1207259"/>
                </a:cubicBezTo>
                <a:cubicBezTo>
                  <a:pt x="1093322" y="1216391"/>
                  <a:pt x="1099699" y="1223548"/>
                  <a:pt x="1108123" y="1228732"/>
                </a:cubicBezTo>
                <a:cubicBezTo>
                  <a:pt x="1116548" y="1233917"/>
                  <a:pt x="1126916" y="1236509"/>
                  <a:pt x="1139228" y="1236509"/>
                </a:cubicBezTo>
                <a:cubicBezTo>
                  <a:pt x="1148183" y="1236509"/>
                  <a:pt x="1156254" y="1234977"/>
                  <a:pt x="1163441" y="1231914"/>
                </a:cubicBezTo>
                <a:cubicBezTo>
                  <a:pt x="1170628" y="1228850"/>
                  <a:pt x="1176490" y="1224240"/>
                  <a:pt x="1181026" y="1218084"/>
                </a:cubicBezTo>
                <a:cubicBezTo>
                  <a:pt x="1185562" y="1211928"/>
                  <a:pt x="1188301" y="1204166"/>
                  <a:pt x="1189244" y="1194800"/>
                </a:cubicBezTo>
                <a:lnTo>
                  <a:pt x="1173161" y="1194800"/>
                </a:lnTo>
                <a:cubicBezTo>
                  <a:pt x="1172219" y="1204284"/>
                  <a:pt x="1168743" y="1211413"/>
                  <a:pt x="1162734" y="1216184"/>
                </a:cubicBezTo>
                <a:cubicBezTo>
                  <a:pt x="1156725" y="1220956"/>
                  <a:pt x="1148890" y="1223342"/>
                  <a:pt x="1139228" y="1223342"/>
                </a:cubicBezTo>
                <a:cubicBezTo>
                  <a:pt x="1129685" y="1223342"/>
                  <a:pt x="1121953" y="1221207"/>
                  <a:pt x="1116032" y="1216935"/>
                </a:cubicBezTo>
                <a:cubicBezTo>
                  <a:pt x="1110112" y="1212664"/>
                  <a:pt x="1105796" y="1206906"/>
                  <a:pt x="1103086" y="1199660"/>
                </a:cubicBezTo>
                <a:cubicBezTo>
                  <a:pt x="1100376" y="1192414"/>
                  <a:pt x="1099022" y="1184372"/>
                  <a:pt x="1099022" y="1175536"/>
                </a:cubicBezTo>
                <a:cubicBezTo>
                  <a:pt x="1099022" y="1166640"/>
                  <a:pt x="1100376" y="1158569"/>
                  <a:pt x="1103086" y="1151323"/>
                </a:cubicBezTo>
                <a:cubicBezTo>
                  <a:pt x="1105796" y="1144077"/>
                  <a:pt x="1110112" y="1138274"/>
                  <a:pt x="1116032" y="1133915"/>
                </a:cubicBezTo>
                <a:cubicBezTo>
                  <a:pt x="1121953" y="1129556"/>
                  <a:pt x="1129685" y="1127376"/>
                  <a:pt x="1139228" y="1127376"/>
                </a:cubicBezTo>
                <a:cubicBezTo>
                  <a:pt x="1144707" y="1127376"/>
                  <a:pt x="1149847" y="1128318"/>
                  <a:pt x="1154648" y="1130204"/>
                </a:cubicBezTo>
                <a:cubicBezTo>
                  <a:pt x="1159450" y="1132089"/>
                  <a:pt x="1163485" y="1134961"/>
                  <a:pt x="1166755" y="1138819"/>
                </a:cubicBezTo>
                <a:cubicBezTo>
                  <a:pt x="1170024" y="1142678"/>
                  <a:pt x="1172012" y="1147582"/>
                  <a:pt x="1172719" y="1153532"/>
                </a:cubicBezTo>
                <a:lnTo>
                  <a:pt x="1188714" y="1153532"/>
                </a:lnTo>
                <a:cubicBezTo>
                  <a:pt x="1187889" y="1144696"/>
                  <a:pt x="1185076" y="1137376"/>
                  <a:pt x="1180275" y="1131573"/>
                </a:cubicBezTo>
                <a:cubicBezTo>
                  <a:pt x="1175473" y="1125770"/>
                  <a:pt x="1169465" y="1121455"/>
                  <a:pt x="1162248" y="1118627"/>
                </a:cubicBezTo>
                <a:cubicBezTo>
                  <a:pt x="1155031" y="1115800"/>
                  <a:pt x="1147358" y="1114386"/>
                  <a:pt x="1139228" y="1114386"/>
                </a:cubicBezTo>
                <a:close/>
                <a:moveTo>
                  <a:pt x="1544859" y="697399"/>
                </a:moveTo>
                <a:cubicBezTo>
                  <a:pt x="1566426" y="697399"/>
                  <a:pt x="1584132" y="705414"/>
                  <a:pt x="1597977" y="721444"/>
                </a:cubicBezTo>
                <a:cubicBezTo>
                  <a:pt x="1611238" y="736746"/>
                  <a:pt x="1617868" y="755326"/>
                  <a:pt x="1617868" y="777185"/>
                </a:cubicBezTo>
                <a:cubicBezTo>
                  <a:pt x="1617868" y="798024"/>
                  <a:pt x="1611019" y="816313"/>
                  <a:pt x="1597321" y="832051"/>
                </a:cubicBezTo>
                <a:cubicBezTo>
                  <a:pt x="1582894" y="848519"/>
                  <a:pt x="1565407" y="856752"/>
                  <a:pt x="1544859" y="856752"/>
                </a:cubicBezTo>
                <a:cubicBezTo>
                  <a:pt x="1522854" y="856752"/>
                  <a:pt x="1505002" y="848956"/>
                  <a:pt x="1491304" y="833363"/>
                </a:cubicBezTo>
                <a:cubicBezTo>
                  <a:pt x="1478334" y="818499"/>
                  <a:pt x="1471849" y="799918"/>
                  <a:pt x="1471849" y="777622"/>
                </a:cubicBezTo>
                <a:cubicBezTo>
                  <a:pt x="1471849" y="756783"/>
                  <a:pt x="1478772" y="738349"/>
                  <a:pt x="1492616" y="722319"/>
                </a:cubicBezTo>
                <a:cubicBezTo>
                  <a:pt x="1506897" y="705706"/>
                  <a:pt x="1524311" y="697399"/>
                  <a:pt x="1544859" y="697399"/>
                </a:cubicBezTo>
                <a:close/>
                <a:moveTo>
                  <a:pt x="2306775" y="623952"/>
                </a:moveTo>
                <a:cubicBezTo>
                  <a:pt x="2302840" y="623952"/>
                  <a:pt x="2301019" y="625628"/>
                  <a:pt x="2301310" y="628980"/>
                </a:cubicBezTo>
                <a:lnTo>
                  <a:pt x="2301529" y="632040"/>
                </a:lnTo>
                <a:cubicBezTo>
                  <a:pt x="2302695" y="655211"/>
                  <a:pt x="2303496" y="672625"/>
                  <a:pt x="2303933" y="684284"/>
                </a:cubicBezTo>
                <a:cubicBezTo>
                  <a:pt x="2305682" y="729605"/>
                  <a:pt x="2306557" y="760572"/>
                  <a:pt x="2306557" y="777185"/>
                </a:cubicBezTo>
                <a:cubicBezTo>
                  <a:pt x="2306557" y="793506"/>
                  <a:pt x="2305646" y="818025"/>
                  <a:pt x="2303824" y="850741"/>
                </a:cubicBezTo>
                <a:cubicBezTo>
                  <a:pt x="2302003" y="883457"/>
                  <a:pt x="2301092" y="907975"/>
                  <a:pt x="2301092" y="924297"/>
                </a:cubicBezTo>
                <a:cubicBezTo>
                  <a:pt x="2301092" y="928523"/>
                  <a:pt x="2303496" y="930636"/>
                  <a:pt x="2308305" y="930636"/>
                </a:cubicBezTo>
                <a:cubicBezTo>
                  <a:pt x="2319381" y="930636"/>
                  <a:pt x="2335994" y="930709"/>
                  <a:pt x="2358144" y="930855"/>
                </a:cubicBezTo>
                <a:cubicBezTo>
                  <a:pt x="2380295" y="931000"/>
                  <a:pt x="2396981" y="931073"/>
                  <a:pt x="2408202" y="931073"/>
                </a:cubicBezTo>
                <a:cubicBezTo>
                  <a:pt x="2459643" y="931073"/>
                  <a:pt x="2490683" y="931802"/>
                  <a:pt x="2501321" y="933259"/>
                </a:cubicBezTo>
                <a:cubicBezTo>
                  <a:pt x="2504382" y="933696"/>
                  <a:pt x="2506568" y="933915"/>
                  <a:pt x="2507879" y="933915"/>
                </a:cubicBezTo>
                <a:cubicBezTo>
                  <a:pt x="2510939" y="933915"/>
                  <a:pt x="2513344" y="932531"/>
                  <a:pt x="2515093" y="929762"/>
                </a:cubicBezTo>
                <a:cubicBezTo>
                  <a:pt x="2517133" y="926264"/>
                  <a:pt x="2519464" y="915408"/>
                  <a:pt x="2522088" y="897192"/>
                </a:cubicBezTo>
                <a:cubicBezTo>
                  <a:pt x="2524565" y="880433"/>
                  <a:pt x="2525804" y="868920"/>
                  <a:pt x="2525804" y="862654"/>
                </a:cubicBezTo>
                <a:cubicBezTo>
                  <a:pt x="2525804" y="857408"/>
                  <a:pt x="2524201" y="854785"/>
                  <a:pt x="2520995" y="854785"/>
                </a:cubicBezTo>
                <a:cubicBezTo>
                  <a:pt x="2513417" y="854785"/>
                  <a:pt x="2502014" y="855477"/>
                  <a:pt x="2486785" y="856861"/>
                </a:cubicBezTo>
                <a:cubicBezTo>
                  <a:pt x="2471557" y="858246"/>
                  <a:pt x="2460080" y="858938"/>
                  <a:pt x="2452357" y="858938"/>
                </a:cubicBezTo>
                <a:cubicBezTo>
                  <a:pt x="2430789" y="858938"/>
                  <a:pt x="2420151" y="858938"/>
                  <a:pt x="2420443" y="858938"/>
                </a:cubicBezTo>
                <a:cubicBezTo>
                  <a:pt x="2404267" y="857918"/>
                  <a:pt x="2394940" y="854639"/>
                  <a:pt x="2392463" y="849101"/>
                </a:cubicBezTo>
                <a:cubicBezTo>
                  <a:pt x="2391006" y="845895"/>
                  <a:pt x="2390277" y="838755"/>
                  <a:pt x="2390277" y="827680"/>
                </a:cubicBezTo>
                <a:cubicBezTo>
                  <a:pt x="2390277" y="819373"/>
                  <a:pt x="2390350" y="814855"/>
                  <a:pt x="2390496" y="814127"/>
                </a:cubicBezTo>
                <a:cubicBezTo>
                  <a:pt x="2391516" y="811212"/>
                  <a:pt x="2395013" y="809755"/>
                  <a:pt x="2400988" y="809755"/>
                </a:cubicBezTo>
                <a:lnTo>
                  <a:pt x="2424159" y="809755"/>
                </a:lnTo>
                <a:cubicBezTo>
                  <a:pt x="2453741" y="809755"/>
                  <a:pt x="2472686" y="810192"/>
                  <a:pt x="2480992" y="811067"/>
                </a:cubicBezTo>
                <a:cubicBezTo>
                  <a:pt x="2494108" y="812524"/>
                  <a:pt x="2500666" y="813253"/>
                  <a:pt x="2500666" y="813253"/>
                </a:cubicBezTo>
                <a:cubicBezTo>
                  <a:pt x="2504892" y="813253"/>
                  <a:pt x="2507005" y="811795"/>
                  <a:pt x="2507005" y="808881"/>
                </a:cubicBezTo>
                <a:cubicBezTo>
                  <a:pt x="2507005" y="797222"/>
                  <a:pt x="2507588" y="785564"/>
                  <a:pt x="2508754" y="773906"/>
                </a:cubicBezTo>
                <a:cubicBezTo>
                  <a:pt x="2511377" y="748549"/>
                  <a:pt x="2512688" y="737401"/>
                  <a:pt x="2512688" y="740462"/>
                </a:cubicBezTo>
                <a:cubicBezTo>
                  <a:pt x="2512688" y="737110"/>
                  <a:pt x="2510939" y="735434"/>
                  <a:pt x="2507442" y="735434"/>
                </a:cubicBezTo>
                <a:cubicBezTo>
                  <a:pt x="2504527" y="735434"/>
                  <a:pt x="2500593" y="735725"/>
                  <a:pt x="2495638" y="736308"/>
                </a:cubicBezTo>
                <a:cubicBezTo>
                  <a:pt x="2489226" y="736891"/>
                  <a:pt x="2485218" y="737256"/>
                  <a:pt x="2483616" y="737401"/>
                </a:cubicBezTo>
                <a:cubicBezTo>
                  <a:pt x="2464817" y="738421"/>
                  <a:pt x="2446236" y="738931"/>
                  <a:pt x="2427875" y="738931"/>
                </a:cubicBezTo>
                <a:cubicBezTo>
                  <a:pt x="2425106" y="738931"/>
                  <a:pt x="2421608" y="739041"/>
                  <a:pt x="2417382" y="739259"/>
                </a:cubicBezTo>
                <a:cubicBezTo>
                  <a:pt x="2413156" y="739478"/>
                  <a:pt x="2410314" y="739587"/>
                  <a:pt x="2408857" y="739587"/>
                </a:cubicBezTo>
                <a:cubicBezTo>
                  <a:pt x="2401862" y="739587"/>
                  <a:pt x="2397126" y="738203"/>
                  <a:pt x="2394649" y="735434"/>
                </a:cubicBezTo>
                <a:cubicBezTo>
                  <a:pt x="2391734" y="732228"/>
                  <a:pt x="2390277" y="725670"/>
                  <a:pt x="2390277" y="715761"/>
                </a:cubicBezTo>
                <a:cubicBezTo>
                  <a:pt x="2390277" y="706289"/>
                  <a:pt x="2390641" y="700678"/>
                  <a:pt x="2391370" y="698929"/>
                </a:cubicBezTo>
                <a:cubicBezTo>
                  <a:pt x="2393119" y="695286"/>
                  <a:pt x="2397855" y="693464"/>
                  <a:pt x="2405578" y="693464"/>
                </a:cubicBezTo>
                <a:cubicBezTo>
                  <a:pt x="2436473" y="693464"/>
                  <a:pt x="2471301" y="695067"/>
                  <a:pt x="2510065" y="698273"/>
                </a:cubicBezTo>
                <a:cubicBezTo>
                  <a:pt x="2512251" y="698419"/>
                  <a:pt x="2513781" y="698492"/>
                  <a:pt x="2514655" y="698492"/>
                </a:cubicBezTo>
                <a:cubicBezTo>
                  <a:pt x="2517570" y="698492"/>
                  <a:pt x="2519027" y="696962"/>
                  <a:pt x="2519027" y="693902"/>
                </a:cubicBezTo>
                <a:cubicBezTo>
                  <a:pt x="2519027" y="690258"/>
                  <a:pt x="2518262" y="679948"/>
                  <a:pt x="2516732" y="662971"/>
                </a:cubicBezTo>
                <a:cubicBezTo>
                  <a:pt x="2515202" y="645994"/>
                  <a:pt x="2514073" y="635829"/>
                  <a:pt x="2513344" y="632477"/>
                </a:cubicBezTo>
                <a:cubicBezTo>
                  <a:pt x="2512178" y="626794"/>
                  <a:pt x="2507806" y="623952"/>
                  <a:pt x="2500228" y="623952"/>
                </a:cubicBezTo>
                <a:cubicBezTo>
                  <a:pt x="2489590" y="623952"/>
                  <a:pt x="2473560" y="624244"/>
                  <a:pt x="2452138" y="624827"/>
                </a:cubicBezTo>
                <a:cubicBezTo>
                  <a:pt x="2430716" y="625410"/>
                  <a:pt x="2414686" y="625701"/>
                  <a:pt x="2404048" y="625701"/>
                </a:cubicBezTo>
                <a:cubicBezTo>
                  <a:pt x="2393264" y="625701"/>
                  <a:pt x="2377052" y="625410"/>
                  <a:pt x="2355412" y="624827"/>
                </a:cubicBezTo>
                <a:cubicBezTo>
                  <a:pt x="2333771" y="624244"/>
                  <a:pt x="2317559" y="623952"/>
                  <a:pt x="2306775" y="623952"/>
                </a:cubicBezTo>
                <a:close/>
                <a:moveTo>
                  <a:pt x="2560016" y="623515"/>
                </a:moveTo>
                <a:cubicBezTo>
                  <a:pt x="2554915" y="623515"/>
                  <a:pt x="2552365" y="624900"/>
                  <a:pt x="2552365" y="627668"/>
                </a:cubicBezTo>
                <a:cubicBezTo>
                  <a:pt x="2552365" y="630583"/>
                  <a:pt x="2552620" y="635101"/>
                  <a:pt x="2553130" y="641221"/>
                </a:cubicBezTo>
                <a:cubicBezTo>
                  <a:pt x="2553640" y="647342"/>
                  <a:pt x="2553895" y="651859"/>
                  <a:pt x="2553895" y="654774"/>
                </a:cubicBezTo>
                <a:cubicBezTo>
                  <a:pt x="2553895" y="655502"/>
                  <a:pt x="2553676" y="659000"/>
                  <a:pt x="2553239" y="665266"/>
                </a:cubicBezTo>
                <a:cubicBezTo>
                  <a:pt x="2553094" y="670512"/>
                  <a:pt x="2553094" y="674666"/>
                  <a:pt x="2553239" y="677726"/>
                </a:cubicBezTo>
                <a:cubicBezTo>
                  <a:pt x="2553531" y="682098"/>
                  <a:pt x="2554332" y="685231"/>
                  <a:pt x="2555644" y="687125"/>
                </a:cubicBezTo>
                <a:cubicBezTo>
                  <a:pt x="2567739" y="702864"/>
                  <a:pt x="2579907" y="718530"/>
                  <a:pt x="2592148" y="734122"/>
                </a:cubicBezTo>
                <a:cubicBezTo>
                  <a:pt x="2611530" y="759333"/>
                  <a:pt x="2621221" y="773760"/>
                  <a:pt x="2621221" y="777404"/>
                </a:cubicBezTo>
                <a:cubicBezTo>
                  <a:pt x="2621221" y="781047"/>
                  <a:pt x="2611530" y="795692"/>
                  <a:pt x="2592148" y="821340"/>
                </a:cubicBezTo>
                <a:cubicBezTo>
                  <a:pt x="2568249" y="853109"/>
                  <a:pt x="2556226" y="869066"/>
                  <a:pt x="2556081" y="869212"/>
                </a:cubicBezTo>
                <a:cubicBezTo>
                  <a:pt x="2553895" y="872418"/>
                  <a:pt x="2552802" y="883056"/>
                  <a:pt x="2552802" y="901126"/>
                </a:cubicBezTo>
                <a:cubicBezTo>
                  <a:pt x="2552802" y="903895"/>
                  <a:pt x="2552984" y="908121"/>
                  <a:pt x="2553348" y="913805"/>
                </a:cubicBezTo>
                <a:cubicBezTo>
                  <a:pt x="2553713" y="919488"/>
                  <a:pt x="2553895" y="923860"/>
                  <a:pt x="2553895" y="926920"/>
                </a:cubicBezTo>
                <a:cubicBezTo>
                  <a:pt x="2553895" y="929980"/>
                  <a:pt x="2568832" y="931510"/>
                  <a:pt x="2598706" y="931510"/>
                </a:cubicBezTo>
                <a:cubicBezTo>
                  <a:pt x="2607595" y="931510"/>
                  <a:pt x="2613060" y="931219"/>
                  <a:pt x="2615100" y="930636"/>
                </a:cubicBezTo>
                <a:cubicBezTo>
                  <a:pt x="2618015" y="929762"/>
                  <a:pt x="2628070" y="916428"/>
                  <a:pt x="2645266" y="890634"/>
                </a:cubicBezTo>
                <a:cubicBezTo>
                  <a:pt x="2663191" y="863674"/>
                  <a:pt x="2673683" y="848956"/>
                  <a:pt x="2676743" y="846478"/>
                </a:cubicBezTo>
                <a:cubicBezTo>
                  <a:pt x="2677472" y="846624"/>
                  <a:pt x="2687163" y="860687"/>
                  <a:pt x="2705816" y="888667"/>
                </a:cubicBezTo>
                <a:cubicBezTo>
                  <a:pt x="2724469" y="916646"/>
                  <a:pt x="2734962" y="930636"/>
                  <a:pt x="2737293" y="930636"/>
                </a:cubicBezTo>
                <a:cubicBezTo>
                  <a:pt x="2740208" y="930636"/>
                  <a:pt x="2744616" y="930782"/>
                  <a:pt x="2750518" y="931073"/>
                </a:cubicBezTo>
                <a:cubicBezTo>
                  <a:pt x="2756420" y="931365"/>
                  <a:pt x="2760864" y="931510"/>
                  <a:pt x="2763852" y="931510"/>
                </a:cubicBezTo>
                <a:cubicBezTo>
                  <a:pt x="2766839" y="931510"/>
                  <a:pt x="2770519" y="931583"/>
                  <a:pt x="2774891" y="931729"/>
                </a:cubicBezTo>
                <a:cubicBezTo>
                  <a:pt x="2779408" y="931729"/>
                  <a:pt x="2782323" y="931729"/>
                  <a:pt x="2783634" y="931729"/>
                </a:cubicBezTo>
                <a:cubicBezTo>
                  <a:pt x="2791941" y="931729"/>
                  <a:pt x="2796896" y="930126"/>
                  <a:pt x="2798499" y="926920"/>
                </a:cubicBezTo>
                <a:cubicBezTo>
                  <a:pt x="2799810" y="924297"/>
                  <a:pt x="2800466" y="915845"/>
                  <a:pt x="2800466" y="901563"/>
                </a:cubicBezTo>
                <a:cubicBezTo>
                  <a:pt x="2800466" y="882619"/>
                  <a:pt x="2799446" y="871544"/>
                  <a:pt x="2797406" y="868338"/>
                </a:cubicBezTo>
                <a:cubicBezTo>
                  <a:pt x="2796386" y="866880"/>
                  <a:pt x="2784217" y="850777"/>
                  <a:pt x="2760901" y="820029"/>
                </a:cubicBezTo>
                <a:cubicBezTo>
                  <a:pt x="2741082" y="793798"/>
                  <a:pt x="2731173" y="779444"/>
                  <a:pt x="2731173" y="776966"/>
                </a:cubicBezTo>
                <a:cubicBezTo>
                  <a:pt x="2731173" y="775218"/>
                  <a:pt x="2742430" y="759698"/>
                  <a:pt x="2764945" y="730406"/>
                </a:cubicBezTo>
                <a:cubicBezTo>
                  <a:pt x="2787460" y="701115"/>
                  <a:pt x="2798717" y="684575"/>
                  <a:pt x="2798717" y="680786"/>
                </a:cubicBezTo>
                <a:lnTo>
                  <a:pt x="2798717" y="627668"/>
                </a:lnTo>
                <a:cubicBezTo>
                  <a:pt x="2798717" y="625191"/>
                  <a:pt x="2796167" y="623952"/>
                  <a:pt x="2791066" y="623952"/>
                </a:cubicBezTo>
                <a:lnTo>
                  <a:pt x="2739042" y="623952"/>
                </a:lnTo>
                <a:cubicBezTo>
                  <a:pt x="2736419" y="623952"/>
                  <a:pt x="2726290" y="637432"/>
                  <a:pt x="2708657" y="664392"/>
                </a:cubicBezTo>
                <a:cubicBezTo>
                  <a:pt x="2690150" y="692372"/>
                  <a:pt x="2679439" y="707236"/>
                  <a:pt x="2676525" y="708984"/>
                </a:cubicBezTo>
                <a:cubicBezTo>
                  <a:pt x="2675650" y="708984"/>
                  <a:pt x="2665777" y="694812"/>
                  <a:pt x="2646906" y="666468"/>
                </a:cubicBezTo>
                <a:cubicBezTo>
                  <a:pt x="2628034" y="638124"/>
                  <a:pt x="2617432" y="623952"/>
                  <a:pt x="2615100" y="623952"/>
                </a:cubicBezTo>
                <a:cubicBezTo>
                  <a:pt x="2612332" y="623952"/>
                  <a:pt x="2608106" y="624098"/>
                  <a:pt x="2602422" y="624390"/>
                </a:cubicBezTo>
                <a:cubicBezTo>
                  <a:pt x="2596739" y="624681"/>
                  <a:pt x="2592440" y="624827"/>
                  <a:pt x="2589525" y="624827"/>
                </a:cubicBezTo>
                <a:cubicBezTo>
                  <a:pt x="2586319" y="624827"/>
                  <a:pt x="2581437" y="624608"/>
                  <a:pt x="2574880" y="624171"/>
                </a:cubicBezTo>
                <a:cubicBezTo>
                  <a:pt x="2568322" y="623734"/>
                  <a:pt x="2563367" y="623515"/>
                  <a:pt x="2560016" y="623515"/>
                </a:cubicBezTo>
                <a:close/>
                <a:moveTo>
                  <a:pt x="3040405" y="621329"/>
                </a:moveTo>
                <a:cubicBezTo>
                  <a:pt x="3040259" y="621329"/>
                  <a:pt x="3030714" y="622058"/>
                  <a:pt x="3011769" y="623515"/>
                </a:cubicBezTo>
                <a:cubicBezTo>
                  <a:pt x="2976503" y="626284"/>
                  <a:pt x="2952312" y="627668"/>
                  <a:pt x="2939197" y="627668"/>
                </a:cubicBezTo>
                <a:cubicBezTo>
                  <a:pt x="2893001" y="627668"/>
                  <a:pt x="2858100" y="626138"/>
                  <a:pt x="2834492" y="623078"/>
                </a:cubicBezTo>
                <a:cubicBezTo>
                  <a:pt x="2832743" y="622932"/>
                  <a:pt x="2831723" y="622859"/>
                  <a:pt x="2831432" y="622859"/>
                </a:cubicBezTo>
                <a:cubicBezTo>
                  <a:pt x="2828954" y="622859"/>
                  <a:pt x="2827205" y="628324"/>
                  <a:pt x="2826185" y="639254"/>
                </a:cubicBezTo>
                <a:cubicBezTo>
                  <a:pt x="2825602" y="646103"/>
                  <a:pt x="2825092" y="652952"/>
                  <a:pt x="2824655" y="659801"/>
                </a:cubicBezTo>
                <a:cubicBezTo>
                  <a:pt x="2824364" y="661987"/>
                  <a:pt x="2823052" y="668181"/>
                  <a:pt x="2820721" y="678382"/>
                </a:cubicBezTo>
                <a:cubicBezTo>
                  <a:pt x="2818680" y="687708"/>
                  <a:pt x="2817660" y="693319"/>
                  <a:pt x="2817660" y="695213"/>
                </a:cubicBezTo>
                <a:cubicBezTo>
                  <a:pt x="2817660" y="696671"/>
                  <a:pt x="2818826" y="697399"/>
                  <a:pt x="2821158" y="697399"/>
                </a:cubicBezTo>
                <a:cubicBezTo>
                  <a:pt x="2838499" y="697399"/>
                  <a:pt x="2861743" y="695942"/>
                  <a:pt x="2890888" y="693027"/>
                </a:cubicBezTo>
                <a:cubicBezTo>
                  <a:pt x="2892054" y="732374"/>
                  <a:pt x="2892637" y="757730"/>
                  <a:pt x="2892637" y="769097"/>
                </a:cubicBezTo>
                <a:cubicBezTo>
                  <a:pt x="2892637" y="786293"/>
                  <a:pt x="2891909" y="812087"/>
                  <a:pt x="2890451" y="846478"/>
                </a:cubicBezTo>
                <a:cubicBezTo>
                  <a:pt x="2888994" y="880870"/>
                  <a:pt x="2888265" y="906664"/>
                  <a:pt x="2888265" y="923860"/>
                </a:cubicBezTo>
                <a:cubicBezTo>
                  <a:pt x="2888265" y="927649"/>
                  <a:pt x="2890306" y="929907"/>
                  <a:pt x="2894386" y="930636"/>
                </a:cubicBezTo>
                <a:cubicBezTo>
                  <a:pt x="2901964" y="931802"/>
                  <a:pt x="2915152" y="932385"/>
                  <a:pt x="2933951" y="932385"/>
                </a:cubicBezTo>
                <a:cubicBezTo>
                  <a:pt x="2950855" y="932385"/>
                  <a:pt x="2963679" y="931802"/>
                  <a:pt x="2972423" y="930636"/>
                </a:cubicBezTo>
                <a:cubicBezTo>
                  <a:pt x="2976066" y="930199"/>
                  <a:pt x="2978106" y="929835"/>
                  <a:pt x="2978544" y="929543"/>
                </a:cubicBezTo>
                <a:cubicBezTo>
                  <a:pt x="2979855" y="928814"/>
                  <a:pt x="2980511" y="927066"/>
                  <a:pt x="2980511" y="924297"/>
                </a:cubicBezTo>
                <a:cubicBezTo>
                  <a:pt x="2980511" y="907101"/>
                  <a:pt x="2979819" y="881234"/>
                  <a:pt x="2978434" y="846697"/>
                </a:cubicBezTo>
                <a:cubicBezTo>
                  <a:pt x="2977050" y="812160"/>
                  <a:pt x="2976358" y="786293"/>
                  <a:pt x="2976358" y="769097"/>
                </a:cubicBezTo>
                <a:cubicBezTo>
                  <a:pt x="2976358" y="754524"/>
                  <a:pt x="2976795" y="728803"/>
                  <a:pt x="2977669" y="691934"/>
                </a:cubicBezTo>
                <a:cubicBezTo>
                  <a:pt x="3015995" y="694120"/>
                  <a:pt x="3037928" y="695213"/>
                  <a:pt x="3043465" y="695213"/>
                </a:cubicBezTo>
                <a:cubicBezTo>
                  <a:pt x="3046671" y="695213"/>
                  <a:pt x="3048274" y="693756"/>
                  <a:pt x="3048274" y="690841"/>
                </a:cubicBezTo>
                <a:cubicBezTo>
                  <a:pt x="3048274" y="687344"/>
                  <a:pt x="3047800" y="682061"/>
                  <a:pt x="3046853" y="674993"/>
                </a:cubicBezTo>
                <a:cubicBezTo>
                  <a:pt x="3045906" y="667926"/>
                  <a:pt x="3045432" y="662570"/>
                  <a:pt x="3045432" y="658927"/>
                </a:cubicBezTo>
                <a:cubicBezTo>
                  <a:pt x="3045432" y="655721"/>
                  <a:pt x="3045578" y="650256"/>
                  <a:pt x="3045870" y="642533"/>
                </a:cubicBezTo>
                <a:cubicBezTo>
                  <a:pt x="3046161" y="635538"/>
                  <a:pt x="3046307" y="630073"/>
                  <a:pt x="3046307" y="626138"/>
                </a:cubicBezTo>
                <a:cubicBezTo>
                  <a:pt x="3046161" y="623661"/>
                  <a:pt x="3045870" y="622240"/>
                  <a:pt x="3045432" y="621876"/>
                </a:cubicBezTo>
                <a:cubicBezTo>
                  <a:pt x="3044995" y="621512"/>
                  <a:pt x="3043319" y="621329"/>
                  <a:pt x="3040405" y="621329"/>
                </a:cubicBezTo>
                <a:close/>
                <a:moveTo>
                  <a:pt x="2268880" y="621329"/>
                </a:moveTo>
                <a:cubicBezTo>
                  <a:pt x="2268734" y="621329"/>
                  <a:pt x="2259189" y="622058"/>
                  <a:pt x="2240244" y="623515"/>
                </a:cubicBezTo>
                <a:cubicBezTo>
                  <a:pt x="2204978" y="626284"/>
                  <a:pt x="2180788" y="627668"/>
                  <a:pt x="2167672" y="627668"/>
                </a:cubicBezTo>
                <a:cubicBezTo>
                  <a:pt x="2121476" y="627668"/>
                  <a:pt x="2086575" y="626138"/>
                  <a:pt x="2062967" y="623078"/>
                </a:cubicBezTo>
                <a:cubicBezTo>
                  <a:pt x="2061218" y="622932"/>
                  <a:pt x="2060198" y="622859"/>
                  <a:pt x="2059907" y="622859"/>
                </a:cubicBezTo>
                <a:cubicBezTo>
                  <a:pt x="2057429" y="622859"/>
                  <a:pt x="2055680" y="628324"/>
                  <a:pt x="2054660" y="639254"/>
                </a:cubicBezTo>
                <a:cubicBezTo>
                  <a:pt x="2054077" y="646103"/>
                  <a:pt x="2053567" y="652952"/>
                  <a:pt x="2053130" y="659801"/>
                </a:cubicBezTo>
                <a:cubicBezTo>
                  <a:pt x="2052839" y="661987"/>
                  <a:pt x="2051527" y="668181"/>
                  <a:pt x="2049196" y="678382"/>
                </a:cubicBezTo>
                <a:cubicBezTo>
                  <a:pt x="2047155" y="687708"/>
                  <a:pt x="2046135" y="693319"/>
                  <a:pt x="2046135" y="695213"/>
                </a:cubicBezTo>
                <a:cubicBezTo>
                  <a:pt x="2046135" y="696671"/>
                  <a:pt x="2047301" y="697399"/>
                  <a:pt x="2049633" y="697399"/>
                </a:cubicBezTo>
                <a:cubicBezTo>
                  <a:pt x="2066974" y="697399"/>
                  <a:pt x="2090218" y="695942"/>
                  <a:pt x="2119363" y="693027"/>
                </a:cubicBezTo>
                <a:cubicBezTo>
                  <a:pt x="2120529" y="732374"/>
                  <a:pt x="2121112" y="757730"/>
                  <a:pt x="2121112" y="769097"/>
                </a:cubicBezTo>
                <a:cubicBezTo>
                  <a:pt x="2121112" y="786293"/>
                  <a:pt x="2120383" y="812087"/>
                  <a:pt x="2118926" y="846478"/>
                </a:cubicBezTo>
                <a:cubicBezTo>
                  <a:pt x="2117469" y="880870"/>
                  <a:pt x="2116740" y="906664"/>
                  <a:pt x="2116740" y="923860"/>
                </a:cubicBezTo>
                <a:cubicBezTo>
                  <a:pt x="2116740" y="927649"/>
                  <a:pt x="2118780" y="929907"/>
                  <a:pt x="2122861" y="930636"/>
                </a:cubicBezTo>
                <a:cubicBezTo>
                  <a:pt x="2130439" y="931802"/>
                  <a:pt x="2143627" y="932385"/>
                  <a:pt x="2162426" y="932385"/>
                </a:cubicBezTo>
                <a:cubicBezTo>
                  <a:pt x="2179330" y="932385"/>
                  <a:pt x="2192154" y="931802"/>
                  <a:pt x="2200898" y="930636"/>
                </a:cubicBezTo>
                <a:cubicBezTo>
                  <a:pt x="2204541" y="930199"/>
                  <a:pt x="2206581" y="929835"/>
                  <a:pt x="2207019" y="929543"/>
                </a:cubicBezTo>
                <a:cubicBezTo>
                  <a:pt x="2208330" y="928814"/>
                  <a:pt x="2208986" y="927066"/>
                  <a:pt x="2208986" y="924297"/>
                </a:cubicBezTo>
                <a:cubicBezTo>
                  <a:pt x="2208986" y="907101"/>
                  <a:pt x="2208294" y="881234"/>
                  <a:pt x="2206909" y="846697"/>
                </a:cubicBezTo>
                <a:cubicBezTo>
                  <a:pt x="2205525" y="812160"/>
                  <a:pt x="2204833" y="786293"/>
                  <a:pt x="2204833" y="769097"/>
                </a:cubicBezTo>
                <a:cubicBezTo>
                  <a:pt x="2204833" y="754524"/>
                  <a:pt x="2205270" y="728803"/>
                  <a:pt x="2206144" y="691934"/>
                </a:cubicBezTo>
                <a:cubicBezTo>
                  <a:pt x="2244470" y="694120"/>
                  <a:pt x="2266402" y="695213"/>
                  <a:pt x="2271940" y="695213"/>
                </a:cubicBezTo>
                <a:cubicBezTo>
                  <a:pt x="2275146" y="695213"/>
                  <a:pt x="2276749" y="693756"/>
                  <a:pt x="2276749" y="690841"/>
                </a:cubicBezTo>
                <a:cubicBezTo>
                  <a:pt x="2276749" y="687344"/>
                  <a:pt x="2276275" y="682061"/>
                  <a:pt x="2275328" y="674993"/>
                </a:cubicBezTo>
                <a:cubicBezTo>
                  <a:pt x="2274381" y="667926"/>
                  <a:pt x="2273907" y="662570"/>
                  <a:pt x="2273907" y="658927"/>
                </a:cubicBezTo>
                <a:cubicBezTo>
                  <a:pt x="2273907" y="655721"/>
                  <a:pt x="2274053" y="650256"/>
                  <a:pt x="2274345" y="642533"/>
                </a:cubicBezTo>
                <a:cubicBezTo>
                  <a:pt x="2274636" y="635538"/>
                  <a:pt x="2274782" y="630073"/>
                  <a:pt x="2274782" y="626138"/>
                </a:cubicBezTo>
                <a:cubicBezTo>
                  <a:pt x="2274636" y="623661"/>
                  <a:pt x="2274345" y="622240"/>
                  <a:pt x="2273907" y="621876"/>
                </a:cubicBezTo>
                <a:cubicBezTo>
                  <a:pt x="2273470" y="621512"/>
                  <a:pt x="2271794" y="621329"/>
                  <a:pt x="2268880" y="621329"/>
                </a:cubicBezTo>
                <a:close/>
                <a:moveTo>
                  <a:pt x="1805224" y="619581"/>
                </a:moveTo>
                <a:cubicBezTo>
                  <a:pt x="1800998" y="619581"/>
                  <a:pt x="1795242" y="620236"/>
                  <a:pt x="1787956" y="621548"/>
                </a:cubicBezTo>
                <a:cubicBezTo>
                  <a:pt x="1779358" y="623151"/>
                  <a:pt x="1773601" y="624098"/>
                  <a:pt x="1770687" y="624390"/>
                </a:cubicBezTo>
                <a:cubicBezTo>
                  <a:pt x="1758300" y="625555"/>
                  <a:pt x="1747880" y="626138"/>
                  <a:pt x="1739428" y="626138"/>
                </a:cubicBezTo>
                <a:cubicBezTo>
                  <a:pt x="1733745" y="626138"/>
                  <a:pt x="1730903" y="627741"/>
                  <a:pt x="1730903" y="630947"/>
                </a:cubicBezTo>
                <a:cubicBezTo>
                  <a:pt x="1730903" y="647560"/>
                  <a:pt x="1731595" y="672553"/>
                  <a:pt x="1732980" y="705924"/>
                </a:cubicBezTo>
                <a:cubicBezTo>
                  <a:pt x="1734365" y="739296"/>
                  <a:pt x="1735057" y="764361"/>
                  <a:pt x="1735057" y="781120"/>
                </a:cubicBezTo>
                <a:cubicBezTo>
                  <a:pt x="1735057" y="797004"/>
                  <a:pt x="1734292" y="820830"/>
                  <a:pt x="1732761" y="852599"/>
                </a:cubicBezTo>
                <a:cubicBezTo>
                  <a:pt x="1731231" y="884368"/>
                  <a:pt x="1730466" y="908121"/>
                  <a:pt x="1730466" y="923860"/>
                </a:cubicBezTo>
                <a:cubicBezTo>
                  <a:pt x="1730466" y="928377"/>
                  <a:pt x="1732579" y="930636"/>
                  <a:pt x="1736805" y="930636"/>
                </a:cubicBezTo>
                <a:lnTo>
                  <a:pt x="1812438" y="930636"/>
                </a:lnTo>
                <a:cubicBezTo>
                  <a:pt x="1816372" y="930636"/>
                  <a:pt x="1818340" y="928086"/>
                  <a:pt x="1818340" y="922985"/>
                </a:cubicBezTo>
                <a:cubicBezTo>
                  <a:pt x="1818340" y="906081"/>
                  <a:pt x="1817866" y="880724"/>
                  <a:pt x="1816919" y="846916"/>
                </a:cubicBezTo>
                <a:cubicBezTo>
                  <a:pt x="1815972" y="813107"/>
                  <a:pt x="1815498" y="787750"/>
                  <a:pt x="1815498" y="770846"/>
                </a:cubicBezTo>
                <a:cubicBezTo>
                  <a:pt x="1815498" y="768660"/>
                  <a:pt x="1816081" y="767057"/>
                  <a:pt x="1817247" y="766037"/>
                </a:cubicBezTo>
                <a:cubicBezTo>
                  <a:pt x="1818850" y="766911"/>
                  <a:pt x="1819943" y="767786"/>
                  <a:pt x="1820526" y="768660"/>
                </a:cubicBezTo>
                <a:cubicBezTo>
                  <a:pt x="1841073" y="795037"/>
                  <a:pt x="1856375" y="815001"/>
                  <a:pt x="1866430" y="828554"/>
                </a:cubicBezTo>
                <a:cubicBezTo>
                  <a:pt x="1903153" y="877081"/>
                  <a:pt x="1926761" y="908413"/>
                  <a:pt x="1937254" y="922548"/>
                </a:cubicBezTo>
                <a:cubicBezTo>
                  <a:pt x="1940897" y="927357"/>
                  <a:pt x="1944030" y="929762"/>
                  <a:pt x="1946653" y="929762"/>
                </a:cubicBezTo>
                <a:cubicBezTo>
                  <a:pt x="1950442" y="929762"/>
                  <a:pt x="1956125" y="930053"/>
                  <a:pt x="1963703" y="930636"/>
                </a:cubicBezTo>
                <a:cubicBezTo>
                  <a:pt x="1971281" y="931219"/>
                  <a:pt x="1976964" y="931510"/>
                  <a:pt x="1980753" y="931510"/>
                </a:cubicBezTo>
                <a:cubicBezTo>
                  <a:pt x="1984251" y="931510"/>
                  <a:pt x="1989533" y="931365"/>
                  <a:pt x="1996601" y="931073"/>
                </a:cubicBezTo>
                <a:cubicBezTo>
                  <a:pt x="2003669" y="930782"/>
                  <a:pt x="2008951" y="930636"/>
                  <a:pt x="2012449" y="930636"/>
                </a:cubicBezTo>
                <a:cubicBezTo>
                  <a:pt x="2016675" y="930636"/>
                  <a:pt x="2018788" y="928669"/>
                  <a:pt x="2018788" y="924734"/>
                </a:cubicBezTo>
                <a:lnTo>
                  <a:pt x="2018788" y="780682"/>
                </a:lnTo>
                <a:cubicBezTo>
                  <a:pt x="2018788" y="763924"/>
                  <a:pt x="2019480" y="738895"/>
                  <a:pt x="2020865" y="705596"/>
                </a:cubicBezTo>
                <a:cubicBezTo>
                  <a:pt x="2022249" y="672298"/>
                  <a:pt x="2022941" y="647342"/>
                  <a:pt x="2022941" y="630729"/>
                </a:cubicBezTo>
                <a:cubicBezTo>
                  <a:pt x="2022941" y="626211"/>
                  <a:pt x="2021557" y="623952"/>
                  <a:pt x="2018788" y="623952"/>
                </a:cubicBezTo>
                <a:cubicBezTo>
                  <a:pt x="2010044" y="623952"/>
                  <a:pt x="1996856" y="624317"/>
                  <a:pt x="1979223" y="625045"/>
                </a:cubicBezTo>
                <a:cubicBezTo>
                  <a:pt x="1961590" y="625774"/>
                  <a:pt x="1948402" y="626138"/>
                  <a:pt x="1939658" y="626138"/>
                </a:cubicBezTo>
                <a:cubicBezTo>
                  <a:pt x="1936598" y="626138"/>
                  <a:pt x="1935068" y="628834"/>
                  <a:pt x="1935068" y="634226"/>
                </a:cubicBezTo>
                <a:cubicBezTo>
                  <a:pt x="1935068" y="649673"/>
                  <a:pt x="1935906" y="672771"/>
                  <a:pt x="1937581" y="703520"/>
                </a:cubicBezTo>
                <a:cubicBezTo>
                  <a:pt x="1939257" y="734268"/>
                  <a:pt x="1940095" y="757293"/>
                  <a:pt x="1940095" y="772595"/>
                </a:cubicBezTo>
                <a:cubicBezTo>
                  <a:pt x="1940095" y="783961"/>
                  <a:pt x="1939148" y="789645"/>
                  <a:pt x="1937254" y="789645"/>
                </a:cubicBezTo>
                <a:cubicBezTo>
                  <a:pt x="1934630" y="789645"/>
                  <a:pt x="1931497" y="787386"/>
                  <a:pt x="1927854" y="782868"/>
                </a:cubicBezTo>
                <a:cubicBezTo>
                  <a:pt x="1913136" y="763487"/>
                  <a:pt x="1902133" y="748768"/>
                  <a:pt x="1894847" y="738713"/>
                </a:cubicBezTo>
                <a:lnTo>
                  <a:pt x="1813312" y="627013"/>
                </a:lnTo>
                <a:cubicBezTo>
                  <a:pt x="1809669" y="622058"/>
                  <a:pt x="1806973" y="619581"/>
                  <a:pt x="1805224" y="619581"/>
                </a:cubicBezTo>
                <a:close/>
                <a:moveTo>
                  <a:pt x="1260546" y="616739"/>
                </a:moveTo>
                <a:cubicBezTo>
                  <a:pt x="1217119" y="616739"/>
                  <a:pt x="1181343" y="632915"/>
                  <a:pt x="1153218" y="665266"/>
                </a:cubicBezTo>
                <a:cubicBezTo>
                  <a:pt x="1126258" y="696160"/>
                  <a:pt x="1112778" y="733758"/>
                  <a:pt x="1112778" y="778059"/>
                </a:cubicBezTo>
                <a:cubicBezTo>
                  <a:pt x="1112778" y="823818"/>
                  <a:pt x="1126550" y="861707"/>
                  <a:pt x="1154092" y="891727"/>
                </a:cubicBezTo>
                <a:cubicBezTo>
                  <a:pt x="1182363" y="922767"/>
                  <a:pt x="1219232" y="938287"/>
                  <a:pt x="1264699" y="938287"/>
                </a:cubicBezTo>
                <a:cubicBezTo>
                  <a:pt x="1309146" y="938287"/>
                  <a:pt x="1344776" y="922330"/>
                  <a:pt x="1371591" y="890415"/>
                </a:cubicBezTo>
                <a:cubicBezTo>
                  <a:pt x="1374651" y="886626"/>
                  <a:pt x="1376181" y="883566"/>
                  <a:pt x="1376181" y="881234"/>
                </a:cubicBezTo>
                <a:cubicBezTo>
                  <a:pt x="1376181" y="879631"/>
                  <a:pt x="1370862" y="870742"/>
                  <a:pt x="1360224" y="854566"/>
                </a:cubicBezTo>
                <a:cubicBezTo>
                  <a:pt x="1349877" y="838973"/>
                  <a:pt x="1343538" y="829865"/>
                  <a:pt x="1341206" y="827242"/>
                </a:cubicBezTo>
                <a:cubicBezTo>
                  <a:pt x="1339749" y="825639"/>
                  <a:pt x="1338292" y="824838"/>
                  <a:pt x="1336834" y="824838"/>
                </a:cubicBezTo>
                <a:cubicBezTo>
                  <a:pt x="1336106" y="824838"/>
                  <a:pt x="1332536" y="827607"/>
                  <a:pt x="1326123" y="833144"/>
                </a:cubicBezTo>
                <a:cubicBezTo>
                  <a:pt x="1318400" y="839702"/>
                  <a:pt x="1310822" y="844803"/>
                  <a:pt x="1303390" y="848446"/>
                </a:cubicBezTo>
                <a:cubicBezTo>
                  <a:pt x="1292023" y="853983"/>
                  <a:pt x="1280001" y="856752"/>
                  <a:pt x="1267322" y="856752"/>
                </a:cubicBezTo>
                <a:cubicBezTo>
                  <a:pt x="1245900" y="856752"/>
                  <a:pt x="1228777" y="848591"/>
                  <a:pt x="1215953" y="832270"/>
                </a:cubicBezTo>
                <a:cubicBezTo>
                  <a:pt x="1204149" y="817260"/>
                  <a:pt x="1198247" y="798680"/>
                  <a:pt x="1198247" y="776529"/>
                </a:cubicBezTo>
                <a:cubicBezTo>
                  <a:pt x="1198247" y="754670"/>
                  <a:pt x="1204149" y="736308"/>
                  <a:pt x="1215953" y="721444"/>
                </a:cubicBezTo>
                <a:cubicBezTo>
                  <a:pt x="1228777" y="705414"/>
                  <a:pt x="1245900" y="697399"/>
                  <a:pt x="1267322" y="697399"/>
                </a:cubicBezTo>
                <a:cubicBezTo>
                  <a:pt x="1279709" y="697399"/>
                  <a:pt x="1291659" y="700314"/>
                  <a:pt x="1303171" y="706143"/>
                </a:cubicBezTo>
                <a:cubicBezTo>
                  <a:pt x="1310749" y="710077"/>
                  <a:pt x="1318473" y="715542"/>
                  <a:pt x="1326342" y="722537"/>
                </a:cubicBezTo>
                <a:cubicBezTo>
                  <a:pt x="1332900" y="728366"/>
                  <a:pt x="1336543" y="731281"/>
                  <a:pt x="1337271" y="731281"/>
                </a:cubicBezTo>
                <a:cubicBezTo>
                  <a:pt x="1339020" y="731281"/>
                  <a:pt x="1340477" y="730698"/>
                  <a:pt x="1341643" y="729532"/>
                </a:cubicBezTo>
                <a:cubicBezTo>
                  <a:pt x="1344266" y="727346"/>
                  <a:pt x="1350642" y="717364"/>
                  <a:pt x="1360770" y="699585"/>
                </a:cubicBezTo>
                <a:cubicBezTo>
                  <a:pt x="1370898" y="681806"/>
                  <a:pt x="1375962" y="671532"/>
                  <a:pt x="1375962" y="668764"/>
                </a:cubicBezTo>
                <a:cubicBezTo>
                  <a:pt x="1375962" y="666286"/>
                  <a:pt x="1374505" y="663445"/>
                  <a:pt x="1371591" y="660239"/>
                </a:cubicBezTo>
                <a:cubicBezTo>
                  <a:pt x="1344776" y="631239"/>
                  <a:pt x="1307762" y="616739"/>
                  <a:pt x="1260546" y="616739"/>
                </a:cubicBezTo>
                <a:close/>
                <a:moveTo>
                  <a:pt x="1544859" y="615865"/>
                </a:moveTo>
                <a:cubicBezTo>
                  <a:pt x="1499829" y="615865"/>
                  <a:pt x="1462450" y="631676"/>
                  <a:pt x="1432721" y="663299"/>
                </a:cubicBezTo>
                <a:cubicBezTo>
                  <a:pt x="1403576" y="694193"/>
                  <a:pt x="1389003" y="732301"/>
                  <a:pt x="1389003" y="777622"/>
                </a:cubicBezTo>
                <a:cubicBezTo>
                  <a:pt x="1389003" y="822798"/>
                  <a:pt x="1403576" y="860760"/>
                  <a:pt x="1432721" y="891508"/>
                </a:cubicBezTo>
                <a:cubicBezTo>
                  <a:pt x="1462450" y="922985"/>
                  <a:pt x="1499829" y="938724"/>
                  <a:pt x="1544859" y="938724"/>
                </a:cubicBezTo>
                <a:cubicBezTo>
                  <a:pt x="1590180" y="938724"/>
                  <a:pt x="1627632" y="923131"/>
                  <a:pt x="1657215" y="891945"/>
                </a:cubicBezTo>
                <a:cubicBezTo>
                  <a:pt x="1686215" y="861197"/>
                  <a:pt x="1700715" y="823089"/>
                  <a:pt x="1700715" y="777622"/>
                </a:cubicBezTo>
                <a:cubicBezTo>
                  <a:pt x="1700715" y="732592"/>
                  <a:pt x="1686069" y="694485"/>
                  <a:pt x="1656778" y="663299"/>
                </a:cubicBezTo>
                <a:cubicBezTo>
                  <a:pt x="1626903" y="631676"/>
                  <a:pt x="1589597" y="615865"/>
                  <a:pt x="1544859" y="61586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524474"/>
                </a:lnTo>
                <a:lnTo>
                  <a:pt x="0" y="15244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17707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F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8C81E-E8D1-6A3F-60FC-86CDC64E2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BF7F20-1B0C-02F6-5BF4-B10431FA1DCA}"/>
              </a:ext>
            </a:extLst>
          </p:cNvPr>
          <p:cNvSpPr txBox="1"/>
          <p:nvPr/>
        </p:nvSpPr>
        <p:spPr>
          <a:xfrm>
            <a:off x="1090570" y="436228"/>
            <a:ext cx="24411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2"/>
                </a:solidFill>
                <a:latin typeface="Berlin Sans FB Demi" panose="020E0802020502020306" pitchFamily="34" charset="0"/>
              </a:rPr>
              <a:t>PURPOSE</a:t>
            </a:r>
            <a:endParaRPr lang="en-IN" sz="3500" dirty="0">
              <a:solidFill>
                <a:schemeClr val="bg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4245D-49FF-C0A4-B380-9EB4BBB50F1D}"/>
              </a:ext>
            </a:extLst>
          </p:cNvPr>
          <p:cNvSpPr txBox="1"/>
          <p:nvPr/>
        </p:nvSpPr>
        <p:spPr>
          <a:xfrm>
            <a:off x="763398" y="1728132"/>
            <a:ext cx="10133901" cy="52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92D61-5B63-AF31-7075-9C8EE70D5EB8}"/>
              </a:ext>
            </a:extLst>
          </p:cNvPr>
          <p:cNvSpPr txBox="1"/>
          <p:nvPr/>
        </p:nvSpPr>
        <p:spPr>
          <a:xfrm>
            <a:off x="763398" y="1602297"/>
            <a:ext cx="1066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Proxima Nova"/>
              </a:rPr>
              <a:t>Increase Adoption Rates:</a:t>
            </a:r>
            <a:r>
              <a:rPr lang="en-US" dirty="0">
                <a:solidFill>
                  <a:srgbClr val="FFFFFF"/>
                </a:solidFill>
                <a:latin typeface="Proxima Nova"/>
              </a:rPr>
              <a:t> Analyze patterns across shelters to understand what drives successful adoptions for dogs and cats.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731C2-6DFD-034B-6E9D-93D158ADB3C0}"/>
              </a:ext>
            </a:extLst>
          </p:cNvPr>
          <p:cNvSpPr txBox="1"/>
          <p:nvPr/>
        </p:nvSpPr>
        <p:spPr>
          <a:xfrm>
            <a:off x="654341" y="3335581"/>
            <a:ext cx="1066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lvl="1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latin typeface="Proxima Nova"/>
              </a:rPr>
              <a:t>Optimize Shelter Operations:</a:t>
            </a:r>
            <a:r>
              <a:rPr lang="en-US" b="0" i="0" dirty="0">
                <a:solidFill>
                  <a:srgbClr val="FFFFFF"/>
                </a:solidFill>
                <a:latin typeface="Proxima Nova"/>
              </a:rPr>
              <a:t> Monitor shelter occupancy and staff ratios to allocate resources where they are most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4CA08-A62F-5D1C-E75F-2B60A4FC83B0}"/>
              </a:ext>
            </a:extLst>
          </p:cNvPr>
          <p:cNvSpPr txBox="1"/>
          <p:nvPr/>
        </p:nvSpPr>
        <p:spPr>
          <a:xfrm>
            <a:off x="654341" y="4332374"/>
            <a:ext cx="1066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lvl="1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latin typeface="Proxima Nova"/>
              </a:rPr>
              <a:t>Understand Adopter Behavior:</a:t>
            </a:r>
            <a:r>
              <a:rPr lang="en-US" b="0" i="0" dirty="0">
                <a:solidFill>
                  <a:srgbClr val="FFFFFF"/>
                </a:solidFill>
                <a:latin typeface="Proxima Nova"/>
              </a:rPr>
              <a:t> Analyze demographics, preferences, and motivations to better align animals with adopters.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DE43-FF2F-1884-4F60-03E29AD577A2}"/>
              </a:ext>
            </a:extLst>
          </p:cNvPr>
          <p:cNvSpPr txBox="1"/>
          <p:nvPr/>
        </p:nvSpPr>
        <p:spPr>
          <a:xfrm>
            <a:off x="654341" y="5329167"/>
            <a:ext cx="1066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lvl="1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latin typeface="Proxima Nova"/>
              </a:rPr>
              <a:t>Enable Predictive Insights:</a:t>
            </a:r>
            <a:r>
              <a:rPr lang="en-US" b="0" i="0" dirty="0">
                <a:solidFill>
                  <a:srgbClr val="FFFFFF"/>
                </a:solidFill>
                <a:latin typeface="Proxima Nova"/>
              </a:rPr>
              <a:t> Use data-driven forecasting to anticipate adoption demand, shelter strain, and foster program needs.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F2FED-6F07-A1B7-8001-4C44935D8D21}"/>
              </a:ext>
            </a:extLst>
          </p:cNvPr>
          <p:cNvSpPr txBox="1"/>
          <p:nvPr/>
        </p:nvSpPr>
        <p:spPr>
          <a:xfrm>
            <a:off x="654341" y="2414423"/>
            <a:ext cx="1053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lvl="1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latin typeface="Proxima Nova"/>
              </a:rPr>
              <a:t>Reduce Returns:</a:t>
            </a:r>
            <a:r>
              <a:rPr lang="en-US" b="0" i="0" dirty="0">
                <a:solidFill>
                  <a:srgbClr val="FFFFFF"/>
                </a:solidFill>
                <a:latin typeface="Proxima Nova"/>
              </a:rPr>
              <a:t> Identify root causes of failed adoptions and design strategies to lower return rates and improve welfare.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B5699-CC61-8A74-0DB8-7A78DEABDA6A}"/>
              </a:ext>
            </a:extLst>
          </p:cNvPr>
          <p:cNvSpPr txBox="1"/>
          <p:nvPr/>
        </p:nvSpPr>
        <p:spPr>
          <a:xfrm>
            <a:off x="1090570" y="948927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Driving Adoption Success Through Data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7487201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F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916641-DC79-2054-6637-824A68A71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81DC19-E15B-FEBE-A46A-D7B9EAAE22C2}"/>
              </a:ext>
            </a:extLst>
          </p:cNvPr>
          <p:cNvSpPr txBox="1"/>
          <p:nvPr/>
        </p:nvSpPr>
        <p:spPr>
          <a:xfrm>
            <a:off x="304800" y="344628"/>
            <a:ext cx="46437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2"/>
                </a:solidFill>
                <a:latin typeface="Berlin Sans FB Demi" panose="020E0802020502020306" pitchFamily="34" charset="0"/>
              </a:rPr>
              <a:t>DATA &amp; RELATIONS </a:t>
            </a:r>
            <a:endParaRPr lang="en-IN" sz="3500" dirty="0">
              <a:solidFill>
                <a:schemeClr val="bg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879A7-6D94-6EF1-96EA-57DD8EE8D9E9}"/>
              </a:ext>
            </a:extLst>
          </p:cNvPr>
          <p:cNvSpPr txBox="1"/>
          <p:nvPr/>
        </p:nvSpPr>
        <p:spPr>
          <a:xfrm>
            <a:off x="763398" y="1728132"/>
            <a:ext cx="10133901" cy="52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98D41-2DA0-CB23-460D-CAC4D70C0729}"/>
              </a:ext>
            </a:extLst>
          </p:cNvPr>
          <p:cNvSpPr txBox="1"/>
          <p:nvPr/>
        </p:nvSpPr>
        <p:spPr>
          <a:xfrm>
            <a:off x="394447" y="1379175"/>
            <a:ext cx="43095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This ERD shows the design of a database for an animal shelter or adoption service. It consists of five main tables: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Shelters</a:t>
            </a:r>
            <a:r>
              <a:rPr lang="en-US" dirty="0">
                <a:solidFill>
                  <a:schemeClr val="bg2"/>
                </a:solidFill>
              </a:rPr>
              <a:t>: Stores details about each animal shelter.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City</a:t>
            </a:r>
            <a:r>
              <a:rPr lang="en-US" dirty="0">
                <a:solidFill>
                  <a:schemeClr val="bg2"/>
                </a:solidFill>
              </a:rPr>
              <a:t>: Contains a list of cities 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Adopters</a:t>
            </a:r>
            <a:r>
              <a:rPr lang="en-US" dirty="0">
                <a:solidFill>
                  <a:schemeClr val="bg2"/>
                </a:solidFill>
              </a:rPr>
              <a:t>: Holds information about individuals who adopt animals 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Animals</a:t>
            </a:r>
            <a:r>
              <a:rPr lang="en-US" dirty="0">
                <a:solidFill>
                  <a:schemeClr val="bg2"/>
                </a:solidFill>
              </a:rPr>
              <a:t>: Provides comprehensive data on each animal  who been in shelter 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Adoptions</a:t>
            </a:r>
            <a:r>
              <a:rPr lang="en-US" dirty="0">
                <a:solidFill>
                  <a:schemeClr val="bg2"/>
                </a:solidFill>
              </a:rPr>
              <a:t>: Records each adoption event as a transaction 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9FF14-23BA-E2DF-8B80-3A82849C4AC9}"/>
              </a:ext>
            </a:extLst>
          </p:cNvPr>
          <p:cNvSpPr txBox="1"/>
          <p:nvPr/>
        </p:nvSpPr>
        <p:spPr>
          <a:xfrm>
            <a:off x="339165" y="874215"/>
            <a:ext cx="534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Visual Representation of Entities and Their Connections</a:t>
            </a:r>
            <a:endParaRPr lang="en-IN" sz="1400" dirty="0">
              <a:solidFill>
                <a:schemeClr val="bg2"/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BB9D30-2142-FA0F-0BAC-106CE3D7D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5182"/>
          <a:stretch>
            <a:fillRect/>
          </a:stretch>
        </p:blipFill>
        <p:spPr>
          <a:xfrm>
            <a:off x="5100918" y="134470"/>
            <a:ext cx="6696635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8855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8E7B8-B4AB-D729-3397-D333E01E5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E19196-9FA2-4E1A-2C76-72E36DF88EA3}"/>
              </a:ext>
            </a:extLst>
          </p:cNvPr>
          <p:cNvSpPr txBox="1"/>
          <p:nvPr/>
        </p:nvSpPr>
        <p:spPr>
          <a:xfrm>
            <a:off x="1584966" y="176726"/>
            <a:ext cx="93264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D3F4C"/>
                </a:solidFill>
                <a:latin typeface="Berlin Sans FB Demi" panose="020E0802020502020306" pitchFamily="34" charset="0"/>
              </a:rPr>
              <a:t>PHASE 1 : DATA EXPLORATION</a:t>
            </a:r>
          </a:p>
          <a:p>
            <a:pPr algn="ctr"/>
            <a:r>
              <a:rPr lang="en-US" sz="1400" dirty="0">
                <a:solidFill>
                  <a:srgbClr val="1D3F4C"/>
                </a:solidFill>
              </a:rPr>
              <a:t>Understanding the Baseline: Animals, Adopters, and Sources</a:t>
            </a:r>
          </a:p>
          <a:p>
            <a:pPr algn="ctr"/>
            <a:endParaRPr lang="en-IN" dirty="0">
              <a:solidFill>
                <a:srgbClr val="1D3F4C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14E825-3D37-FB00-4A28-F9981F060119}"/>
              </a:ext>
            </a:extLst>
          </p:cNvPr>
          <p:cNvGrpSpPr/>
          <p:nvPr/>
        </p:nvGrpSpPr>
        <p:grpSpPr>
          <a:xfrm>
            <a:off x="-1" y="0"/>
            <a:ext cx="8601515" cy="6858000"/>
            <a:chOff x="-1" y="0"/>
            <a:chExt cx="8601515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61B6C0-27E3-3A1A-3EFE-E591B3AECE2D}"/>
                </a:ext>
              </a:extLst>
            </p:cNvPr>
            <p:cNvGrpSpPr/>
            <p:nvPr/>
          </p:nvGrpSpPr>
          <p:grpSpPr>
            <a:xfrm>
              <a:off x="-1" y="0"/>
              <a:ext cx="3590489" cy="6858000"/>
              <a:chOff x="0" y="0"/>
              <a:chExt cx="2793534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41A6B90-7437-24B1-84B6-0C108B816E0D}"/>
                  </a:ext>
                </a:extLst>
              </p:cNvPr>
              <p:cNvGrpSpPr/>
              <p:nvPr/>
            </p:nvGrpSpPr>
            <p:grpSpPr>
              <a:xfrm>
                <a:off x="0" y="0"/>
                <a:ext cx="2793534" cy="6858000"/>
                <a:chOff x="0" y="0"/>
                <a:chExt cx="2793534" cy="685800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408FF33-C611-779C-88A6-0E16E3DC8EA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793534" cy="6858000"/>
                </a:xfrm>
                <a:prstGeom prst="rect">
                  <a:avLst/>
                </a:prstGeom>
                <a:solidFill>
                  <a:srgbClr val="1D3F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C6A304E-3009-365E-B42D-2C8BC25C5E83}"/>
                    </a:ext>
                  </a:extLst>
                </p:cNvPr>
                <p:cNvSpPr txBox="1"/>
                <p:nvPr/>
              </p:nvSpPr>
              <p:spPr>
                <a:xfrm>
                  <a:off x="180363" y="3429000"/>
                  <a:ext cx="2432807" cy="3262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600" b="1" dirty="0">
                    <a:solidFill>
                      <a:srgbClr val="FFFFFF"/>
                    </a:solidFill>
                    <a:latin typeface="Proxima Nova"/>
                  </a:endParaRPr>
                </a:p>
                <a:p>
                  <a:pPr algn="ctr"/>
                  <a:r>
                    <a:rPr lang="en-US" sz="1600" b="1" dirty="0">
                      <a:solidFill>
                        <a:srgbClr val="FFFFFF"/>
                      </a:solidFill>
                      <a:latin typeface="Proxima Nova"/>
                    </a:rPr>
                    <a:t>Animal Distribution</a:t>
                  </a:r>
                </a:p>
                <a:p>
                  <a:endParaRPr lang="en-US" sz="1600" b="1" dirty="0">
                    <a:solidFill>
                      <a:srgbClr val="FFFFFF"/>
                    </a:solidFill>
                    <a:latin typeface="Proxima Nova"/>
                  </a:endParaRP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Dogs dominate shelter populations .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(</a:t>
                  </a:r>
                  <a:r>
                    <a:rPr lang="en-US" sz="1600" b="1" dirty="0">
                      <a:solidFill>
                        <a:srgbClr val="FFFFFF"/>
                      </a:solidFill>
                      <a:latin typeface="Proxima Nova"/>
                    </a:rPr>
                    <a:t>771 vs. 343 Cats</a:t>
                  </a: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) with a slight male skew.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Highlighting the need for dog-focused resources and campaigns for cats </a:t>
                  </a:r>
                </a:p>
                <a:p>
                  <a:endParaRPr lang="en-IN" sz="1600" dirty="0"/>
                </a:p>
              </p:txBody>
            </p:sp>
            <p:pic>
              <p:nvPicPr>
                <p:cNvPr id="19" name="Picture 18" descr="tmpns71086s.png">
                  <a:extLst>
                    <a:ext uri="{FF2B5EF4-FFF2-40B4-BE49-F238E27FC236}">
                      <a16:creationId xmlns:a16="http://schemas.microsoft.com/office/drawing/2014/main" id="{79775C29-4C7A-3345-8E5C-0DD4AA5EC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39822" y="3306685"/>
                  <a:ext cx="313888" cy="313888"/>
                </a:xfrm>
                <a:prstGeom prst="rect">
                  <a:avLst/>
                </a:prstGeom>
              </p:spPr>
            </p:pic>
          </p:grpSp>
          <p:pic>
            <p:nvPicPr>
              <p:cNvPr id="4" name="Picture 3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678F71DE-32BB-C433-BB7E-59006185A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955" y="688583"/>
                <a:ext cx="2253794" cy="1870059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2" name="Picture 11" descr="A close-up of a computer code&#10;&#10;AI-generated content may be incorrect.">
              <a:extLst>
                <a:ext uri="{FF2B5EF4-FFF2-40B4-BE49-F238E27FC236}">
                  <a16:creationId xmlns:a16="http://schemas.microsoft.com/office/drawing/2014/main" id="{0915A955-C34A-69F1-5E9A-60B6F8FD7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729" y="932875"/>
              <a:ext cx="4825785" cy="19683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DBDF972-361D-3451-313E-33A232B1AD32}"/>
              </a:ext>
            </a:extLst>
          </p:cNvPr>
          <p:cNvGrpSpPr/>
          <p:nvPr/>
        </p:nvGrpSpPr>
        <p:grpSpPr>
          <a:xfrm>
            <a:off x="3719394" y="0"/>
            <a:ext cx="8472606" cy="6858000"/>
            <a:chOff x="3719394" y="0"/>
            <a:chExt cx="8472606" cy="6858000"/>
          </a:xfrm>
        </p:grpSpPr>
        <p:pic>
          <p:nvPicPr>
            <p:cNvPr id="46" name="Picture 45" descr="A close-up of words&#10;&#10;AI-generated content may be incorrect.">
              <a:extLst>
                <a:ext uri="{FF2B5EF4-FFF2-40B4-BE49-F238E27FC236}">
                  <a16:creationId xmlns:a16="http://schemas.microsoft.com/office/drawing/2014/main" id="{BDA57210-0B0B-8CED-C051-FE724B3B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31"/>
            <a:stretch>
              <a:fillRect/>
            </a:stretch>
          </p:blipFill>
          <p:spPr>
            <a:xfrm>
              <a:off x="3719394" y="3580079"/>
              <a:ext cx="5057604" cy="18643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BE26379-EA18-427A-A422-822EB130D3D5}"/>
                </a:ext>
              </a:extLst>
            </p:cNvPr>
            <p:cNvGrpSpPr/>
            <p:nvPr/>
          </p:nvGrpSpPr>
          <p:grpSpPr>
            <a:xfrm>
              <a:off x="8962239" y="0"/>
              <a:ext cx="3229761" cy="6858000"/>
              <a:chOff x="3742841" y="-527731"/>
              <a:chExt cx="2793534" cy="6858000"/>
            </a:xfrm>
            <a:solidFill>
              <a:srgbClr val="1D3F4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7F5C886-8447-2FFD-9F65-3FC2B7893CFB}"/>
                  </a:ext>
                </a:extLst>
              </p:cNvPr>
              <p:cNvGrpSpPr/>
              <p:nvPr/>
            </p:nvGrpSpPr>
            <p:grpSpPr>
              <a:xfrm>
                <a:off x="3742841" y="-527731"/>
                <a:ext cx="2793534" cy="6858000"/>
                <a:chOff x="3813272" y="-527731"/>
                <a:chExt cx="2793534" cy="6858000"/>
              </a:xfrm>
              <a:grpFill/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42E00248-9BC3-7D3E-1F90-4C566880DE2A}"/>
                    </a:ext>
                  </a:extLst>
                </p:cNvPr>
                <p:cNvSpPr/>
                <p:nvPr/>
              </p:nvSpPr>
              <p:spPr>
                <a:xfrm>
                  <a:off x="3813272" y="-527731"/>
                  <a:ext cx="2793534" cy="68580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5C58BCE-87A2-0EEE-86D2-BB758167EC9B}"/>
                    </a:ext>
                  </a:extLst>
                </p:cNvPr>
                <p:cNvSpPr txBox="1"/>
                <p:nvPr/>
              </p:nvSpPr>
              <p:spPr>
                <a:xfrm>
                  <a:off x="4013778" y="3206538"/>
                  <a:ext cx="2432807" cy="1969770"/>
                </a:xfrm>
                <a:prstGeom prst="rect">
                  <a:avLst/>
                </a:prstGeom>
                <a:grp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i="0" dirty="0">
                      <a:solidFill>
                        <a:srgbClr val="FFFFFF"/>
                      </a:solidFill>
                      <a:latin typeface="Proxima Nova"/>
                    </a:rPr>
                    <a:t>Adoption Status</a:t>
                  </a:r>
                </a:p>
                <a:p>
                  <a:pPr algn="ctr"/>
                  <a:endParaRPr lang="en-US" sz="1600" b="1" i="0" dirty="0">
                    <a:solidFill>
                      <a:srgbClr val="FFFFFF"/>
                    </a:solidFill>
                    <a:latin typeface="Proxima Nova"/>
                  </a:endParaRP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Of ~1114 animals, only </a:t>
                  </a:r>
                  <a:r>
                    <a:rPr lang="en-US" sz="1600" b="1" i="0" dirty="0">
                      <a:solidFill>
                        <a:srgbClr val="FFFFFF"/>
                      </a:solidFill>
                      <a:latin typeface="Proxima Nova"/>
                    </a:rPr>
                    <a:t>213 (≈19%) adopted</a:t>
                  </a: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.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b="1" i="0" dirty="0">
                      <a:solidFill>
                        <a:srgbClr val="FFFFFF"/>
                      </a:solidFill>
                      <a:latin typeface="Proxima Nova"/>
                    </a:rPr>
                    <a:t>682</a:t>
                  </a: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 </a:t>
                  </a:r>
                  <a:r>
                    <a:rPr lang="en-US" sz="1600" b="1" i="0" dirty="0">
                      <a:solidFill>
                        <a:srgbClr val="FFFFFF"/>
                      </a:solidFill>
                      <a:latin typeface="Proxima Nova"/>
                    </a:rPr>
                    <a:t>remain</a:t>
                  </a: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 available, with </a:t>
                  </a:r>
                  <a:r>
                    <a:rPr lang="en-US" sz="1600" b="1" i="0" dirty="0">
                      <a:solidFill>
                        <a:srgbClr val="FFFFFF"/>
                      </a:solidFill>
                      <a:latin typeface="Proxima Nova"/>
                    </a:rPr>
                    <a:t>70</a:t>
                  </a: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 </a:t>
                  </a:r>
                  <a:r>
                    <a:rPr lang="en-US" sz="1600" b="1" i="0" dirty="0">
                      <a:solidFill>
                        <a:srgbClr val="FFFFFF"/>
                      </a:solidFill>
                      <a:latin typeface="Proxima Nova"/>
                    </a:rPr>
                    <a:t>returned</a:t>
                  </a: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 </a:t>
                  </a: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had a</a:t>
                  </a: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 significant welfare concern.</a:t>
                  </a:r>
                </a:p>
              </p:txBody>
            </p:sp>
            <p:pic>
              <p:nvPicPr>
                <p:cNvPr id="44" name="Picture 43" descr="tmp6jrtf_9_.png">
                  <a:extLst>
                    <a:ext uri="{FF2B5EF4-FFF2-40B4-BE49-F238E27FC236}">
                      <a16:creationId xmlns:a16="http://schemas.microsoft.com/office/drawing/2014/main" id="{8BDC4B33-34AD-5647-8FAB-F9EE15A5BE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87724" y="2781968"/>
                  <a:ext cx="244629" cy="244629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</p:pic>
          </p:grpSp>
          <p:pic>
            <p:nvPicPr>
              <p:cNvPr id="41" name="Picture 40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16AF1EAF-2005-FE9E-A22F-F3A4B3E31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8522" y="125887"/>
                <a:ext cx="1961964" cy="193505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381515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EDAA8-0467-48BE-9FB5-7B6B882F9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A07C3C-F981-5294-24D7-346AEE2A082B}"/>
              </a:ext>
            </a:extLst>
          </p:cNvPr>
          <p:cNvSpPr txBox="1"/>
          <p:nvPr/>
        </p:nvSpPr>
        <p:spPr>
          <a:xfrm>
            <a:off x="1432770" y="138077"/>
            <a:ext cx="93264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D3F4C"/>
                </a:solidFill>
                <a:latin typeface="Berlin Sans FB Demi" panose="020E0802020502020306" pitchFamily="34" charset="0"/>
              </a:rPr>
              <a:t>PHASE 1 : DATA EXPLORATION</a:t>
            </a:r>
          </a:p>
          <a:p>
            <a:pPr algn="ctr"/>
            <a:r>
              <a:rPr lang="en-US" sz="1400" dirty="0">
                <a:solidFill>
                  <a:srgbClr val="1D3F4C"/>
                </a:solidFill>
              </a:rPr>
              <a:t>Understanding the Baseline: Animals, Adopters, and Sources</a:t>
            </a:r>
          </a:p>
          <a:p>
            <a:pPr algn="ctr"/>
            <a:endParaRPr lang="en-IN" dirty="0">
              <a:solidFill>
                <a:srgbClr val="1D3F4C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2FE392-279C-5D51-5E79-B75A0F70DFEB}"/>
              </a:ext>
            </a:extLst>
          </p:cNvPr>
          <p:cNvGrpSpPr/>
          <p:nvPr/>
        </p:nvGrpSpPr>
        <p:grpSpPr>
          <a:xfrm>
            <a:off x="0" y="0"/>
            <a:ext cx="8126521" cy="6858000"/>
            <a:chOff x="0" y="0"/>
            <a:chExt cx="8126521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457EEB-A7B6-2CCB-1D8B-C8DBAF3288D7}"/>
                </a:ext>
              </a:extLst>
            </p:cNvPr>
            <p:cNvGrpSpPr/>
            <p:nvPr/>
          </p:nvGrpSpPr>
          <p:grpSpPr>
            <a:xfrm>
              <a:off x="0" y="0"/>
              <a:ext cx="3322040" cy="6858000"/>
              <a:chOff x="0" y="0"/>
              <a:chExt cx="3330429" cy="6858000"/>
            </a:xfrm>
            <a:solidFill>
              <a:srgbClr val="1D3F4C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F88BC13-256C-4D49-BA2C-F9870F3B2C53}"/>
                  </a:ext>
                </a:extLst>
              </p:cNvPr>
              <p:cNvGrpSpPr/>
              <p:nvPr/>
            </p:nvGrpSpPr>
            <p:grpSpPr>
              <a:xfrm>
                <a:off x="0" y="0"/>
                <a:ext cx="3330429" cy="6858000"/>
                <a:chOff x="79958" y="0"/>
                <a:chExt cx="3330429" cy="6858000"/>
              </a:xfrm>
              <a:grpFill/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9BFF47B-1E45-73F6-50B6-E7E4953419E1}"/>
                    </a:ext>
                  </a:extLst>
                </p:cNvPr>
                <p:cNvSpPr/>
                <p:nvPr/>
              </p:nvSpPr>
              <p:spPr>
                <a:xfrm>
                  <a:off x="79958" y="0"/>
                  <a:ext cx="3330429" cy="68580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254000" dist="38100" sx="104000" sy="104000" algn="l" rotWithShape="0">
                    <a:prstClr val="black">
                      <a:alpha val="6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870BB5-A23E-DFBF-CB62-31B40E917480}"/>
                    </a:ext>
                  </a:extLst>
                </p:cNvPr>
                <p:cNvSpPr txBox="1"/>
                <p:nvPr/>
              </p:nvSpPr>
              <p:spPr>
                <a:xfrm>
                  <a:off x="528768" y="3652231"/>
                  <a:ext cx="2432807" cy="286232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i="0" dirty="0">
                      <a:solidFill>
                        <a:srgbClr val="FFFFFF"/>
                      </a:solidFill>
                      <a:latin typeface="Proxima Nova"/>
                    </a:rPr>
                    <a:t>Adopter Demographics</a:t>
                  </a:r>
                </a:p>
                <a:p>
                  <a:pPr algn="ctr"/>
                  <a:endParaRPr lang="en-US" sz="1600" b="1" i="0" dirty="0">
                    <a:solidFill>
                      <a:srgbClr val="FFFFFF"/>
                    </a:solidFill>
                    <a:latin typeface="Proxima Nova"/>
                  </a:endParaRP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Majority of adopters are 36+ years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Younger age groups (18–25) underrepresented in adoptions.</a:t>
                  </a:r>
                </a:p>
                <a:p>
                  <a:endParaRPr lang="en-IN" sz="1600" dirty="0"/>
                </a:p>
              </p:txBody>
            </p:sp>
            <p:pic>
              <p:nvPicPr>
                <p:cNvPr id="33" name="Picture 32" descr="tmp4oqubohl.png">
                  <a:extLst>
                    <a:ext uri="{FF2B5EF4-FFF2-40B4-BE49-F238E27FC236}">
                      <a16:creationId xmlns:a16="http://schemas.microsoft.com/office/drawing/2014/main" id="{5BE74EF1-FFF2-5580-EB92-2BC05169EF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8227" y="3264966"/>
                  <a:ext cx="313888" cy="313888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10" name="Picture 9" descr="A screenshot of a data&#10;&#10;AI-generated content may be incorrect.">
                <a:extLst>
                  <a:ext uri="{FF2B5EF4-FFF2-40B4-BE49-F238E27FC236}">
                    <a16:creationId xmlns:a16="http://schemas.microsoft.com/office/drawing/2014/main" id="{69FF4ACD-A839-5EA2-01EC-35B7B85D0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771" y="530643"/>
                <a:ext cx="2668846" cy="225613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5" name="Picture 3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E1B5F57-A405-CE4F-3853-E538ABF0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013" y="857492"/>
              <a:ext cx="4164508" cy="27213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0D4DFD-B147-63AF-F762-6D22FDC7DC2D}"/>
              </a:ext>
            </a:extLst>
          </p:cNvPr>
          <p:cNvGrpSpPr/>
          <p:nvPr/>
        </p:nvGrpSpPr>
        <p:grpSpPr>
          <a:xfrm>
            <a:off x="3413982" y="-7090"/>
            <a:ext cx="8778018" cy="6858000"/>
            <a:chOff x="3413982" y="-7090"/>
            <a:chExt cx="8778018" cy="68580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7C7D07-BA7B-E1F2-9EDB-20EEDFDAEEF9}"/>
                </a:ext>
              </a:extLst>
            </p:cNvPr>
            <p:cNvGrpSpPr/>
            <p:nvPr/>
          </p:nvGrpSpPr>
          <p:grpSpPr>
            <a:xfrm>
              <a:off x="8766495" y="-7090"/>
              <a:ext cx="3425505" cy="6858000"/>
              <a:chOff x="9398466" y="0"/>
              <a:chExt cx="2793534" cy="6858000"/>
            </a:xfrm>
            <a:solidFill>
              <a:srgbClr val="1D3F4C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E3F3F5B-ACFF-0FDE-211F-486863D4E1D6}"/>
                  </a:ext>
                </a:extLst>
              </p:cNvPr>
              <p:cNvGrpSpPr/>
              <p:nvPr/>
            </p:nvGrpSpPr>
            <p:grpSpPr>
              <a:xfrm>
                <a:off x="9398466" y="0"/>
                <a:ext cx="2793534" cy="6858000"/>
                <a:chOff x="9398466" y="975924"/>
                <a:chExt cx="2793534" cy="6858000"/>
              </a:xfrm>
              <a:grpFill/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E324648-0D0A-AA85-C8E1-BCE75FD9EDAF}"/>
                    </a:ext>
                  </a:extLst>
                </p:cNvPr>
                <p:cNvSpPr/>
                <p:nvPr/>
              </p:nvSpPr>
              <p:spPr>
                <a:xfrm>
                  <a:off x="9398466" y="975924"/>
                  <a:ext cx="2793534" cy="68580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254000" dist="38100" sx="104000" sy="104000" algn="l" rotWithShape="0">
                    <a:prstClr val="black">
                      <a:alpha val="6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7C8FA8B-E043-EDC6-7858-AB80B105B95A}"/>
                    </a:ext>
                  </a:extLst>
                </p:cNvPr>
                <p:cNvSpPr txBox="1"/>
                <p:nvPr/>
              </p:nvSpPr>
              <p:spPr>
                <a:xfrm>
                  <a:off x="9687186" y="4744705"/>
                  <a:ext cx="2432807" cy="27699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i="0" dirty="0">
                      <a:solidFill>
                        <a:srgbClr val="FFFFFF"/>
                      </a:solidFill>
                      <a:latin typeface="Proxima Nova"/>
                    </a:rPr>
                    <a:t>Source of Animals</a:t>
                  </a:r>
                </a:p>
                <a:p>
                  <a:pPr algn="ctr"/>
                  <a:endParaRPr lang="en-US" sz="1600" b="1" i="0" dirty="0">
                    <a:solidFill>
                      <a:srgbClr val="FFFFFF"/>
                    </a:solidFill>
                    <a:latin typeface="Proxima Nova"/>
                  </a:endParaRP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Street rescues form the bulk (630)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Compared to owner surrenders (329) 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600" dirty="0">
                      <a:solidFill>
                        <a:srgbClr val="FFFFFF"/>
                      </a:solidFill>
                      <a:latin typeface="Proxima Nova"/>
                    </a:rPr>
                    <a:t>P</a:t>
                  </a:r>
                  <a:r>
                    <a:rPr lang="en-US" sz="1600" b="0" i="0" dirty="0">
                      <a:solidFill>
                        <a:srgbClr val="FFFFFF"/>
                      </a:solidFill>
                      <a:latin typeface="Proxima Nova"/>
                    </a:rPr>
                    <a:t>edigrees (155) reinforcing stray crisis.</a:t>
                  </a:r>
                </a:p>
                <a:p>
                  <a:endParaRPr lang="en-IN" sz="1600" dirty="0"/>
                </a:p>
              </p:txBody>
            </p:sp>
            <p:pic>
              <p:nvPicPr>
                <p:cNvPr id="42" name="Picture 41" descr="tmpri30wyn7.png">
                  <a:extLst>
                    <a:ext uri="{FF2B5EF4-FFF2-40B4-BE49-F238E27FC236}">
                      <a16:creationId xmlns:a16="http://schemas.microsoft.com/office/drawing/2014/main" id="{46FF1D6E-06ED-3360-0CEB-CB2C1C4D8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56084" y="4333143"/>
                  <a:ext cx="295012" cy="295012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39" name="Picture 38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A04F6A4A-F931-E574-E4A1-16EFC6973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1239" y="972450"/>
                <a:ext cx="2439097" cy="1440922"/>
              </a:xfrm>
              <a:prstGeom prst="rect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45" name="Picture 44" descr="A close-up of a computer screen&#10;&#10;AI-generated content may be incorrect.">
              <a:extLst>
                <a:ext uri="{FF2B5EF4-FFF2-40B4-BE49-F238E27FC236}">
                  <a16:creationId xmlns:a16="http://schemas.microsoft.com/office/drawing/2014/main" id="{A3D9BA34-3610-5FCF-C0B1-85C76B4D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20"/>
            <a:stretch>
              <a:fillRect/>
            </a:stretch>
          </p:blipFill>
          <p:spPr>
            <a:xfrm>
              <a:off x="3413982" y="4018162"/>
              <a:ext cx="5260570" cy="17242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0235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2549AD-104B-01F5-5E9C-9CBB9FEC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52EB45-0AA8-EFAA-423C-1C54E25AF612}"/>
              </a:ext>
            </a:extLst>
          </p:cNvPr>
          <p:cNvSpPr txBox="1"/>
          <p:nvPr/>
        </p:nvSpPr>
        <p:spPr>
          <a:xfrm>
            <a:off x="3646369" y="187684"/>
            <a:ext cx="471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D3F4C"/>
                </a:solidFill>
                <a:latin typeface="Berlin Sans FB Demi" panose="020E0802020502020306" pitchFamily="34" charset="0"/>
              </a:rPr>
              <a:t>PHASE 2 : SHELTER OCCUPANCY</a:t>
            </a:r>
          </a:p>
          <a:p>
            <a:pPr algn="ctr"/>
            <a:r>
              <a:rPr lang="en-US" sz="1400" dirty="0">
                <a:solidFill>
                  <a:srgbClr val="1D3F4C"/>
                </a:solidFill>
              </a:rPr>
              <a:t>Identifying Strain Hotspots Across Cities</a:t>
            </a:r>
          </a:p>
          <a:p>
            <a:pPr algn="ctr"/>
            <a:endParaRPr lang="en-US" sz="1400" dirty="0">
              <a:solidFill>
                <a:srgbClr val="1D3F4C"/>
              </a:solidFill>
            </a:endParaRPr>
          </a:p>
          <a:p>
            <a:pPr algn="ctr"/>
            <a:endParaRPr lang="en-IN" dirty="0">
              <a:solidFill>
                <a:srgbClr val="1D3F4C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8E313D-D2A6-F1E2-A4DF-A5CA65D0B2DA}"/>
              </a:ext>
            </a:extLst>
          </p:cNvPr>
          <p:cNvGrpSpPr/>
          <p:nvPr/>
        </p:nvGrpSpPr>
        <p:grpSpPr>
          <a:xfrm>
            <a:off x="0" y="0"/>
            <a:ext cx="8645547" cy="6858000"/>
            <a:chOff x="0" y="0"/>
            <a:chExt cx="8645547" cy="6858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97388E-0713-8922-CBE1-C9CF1055412E}"/>
                </a:ext>
              </a:extLst>
            </p:cNvPr>
            <p:cNvGrpSpPr/>
            <p:nvPr/>
          </p:nvGrpSpPr>
          <p:grpSpPr>
            <a:xfrm>
              <a:off x="0" y="0"/>
              <a:ext cx="8645547" cy="6858000"/>
              <a:chOff x="0" y="0"/>
              <a:chExt cx="8645547" cy="68580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57F054F-0C62-9219-30F5-77507EB77E9C}"/>
                  </a:ext>
                </a:extLst>
              </p:cNvPr>
              <p:cNvGrpSpPr/>
              <p:nvPr/>
            </p:nvGrpSpPr>
            <p:grpSpPr>
              <a:xfrm>
                <a:off x="0" y="0"/>
                <a:ext cx="3264707" cy="6858000"/>
                <a:chOff x="0" y="0"/>
                <a:chExt cx="3593284" cy="6858000"/>
              </a:xfr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2D4C67E-726D-1797-210F-365ADFA2DF3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3593284" cy="6858000"/>
                  <a:chOff x="0" y="0"/>
                  <a:chExt cx="2793534" cy="6858000"/>
                </a:xfrm>
                <a:solidFill>
                  <a:srgbClr val="2B5E73"/>
                </a:solidFill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70CF563C-E6BA-31DD-19BF-ED96B8507D90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793534" cy="6858000"/>
                  </a:xfrm>
                  <a:prstGeom prst="rect">
                    <a:avLst/>
                  </a:prstGeom>
                  <a:solidFill>
                    <a:srgbClr val="1D3F4C"/>
                  </a:solidFill>
                  <a:ln>
                    <a:noFill/>
                  </a:ln>
                  <a:effectLst>
                    <a:outerShdw blurRad="254000" dist="38100" sx="104000" sy="104000" algn="l" rotWithShape="0">
                      <a:prstClr val="black">
                        <a:alpha val="6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2F763ACF-2336-D0FE-2728-124E42B975CB}"/>
                      </a:ext>
                    </a:extLst>
                  </p:cNvPr>
                  <p:cNvSpPr txBox="1"/>
                  <p:nvPr/>
                </p:nvSpPr>
                <p:spPr>
                  <a:xfrm>
                    <a:off x="180362" y="3722615"/>
                    <a:ext cx="2432807" cy="2369880"/>
                  </a:xfrm>
                  <a:prstGeom prst="rect">
                    <a:avLst/>
                  </a:prstGeom>
                  <a:solidFill>
                    <a:srgbClr val="1D3F4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600" b="1" i="0" dirty="0">
                        <a:solidFill>
                          <a:srgbClr val="FFFFFF"/>
                        </a:solidFill>
                        <a:latin typeface="Proxima Nova"/>
                      </a:rPr>
                      <a:t>Overloaded Cities</a:t>
                    </a:r>
                  </a:p>
                  <a:p>
                    <a:pPr algn="ctr"/>
                    <a:endParaRPr lang="en-US" sz="1600" b="1" dirty="0">
                      <a:solidFill>
                        <a:srgbClr val="FFFFFF"/>
                      </a:solidFill>
                      <a:latin typeface="Proxima Nova"/>
                    </a:endParaRP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b="1" i="0" dirty="0">
                        <a:solidFill>
                          <a:srgbClr val="FFFFFF"/>
                        </a:solidFill>
                        <a:latin typeface="Proxima Nova"/>
                      </a:rPr>
                      <a:t>Chennai</a:t>
                    </a:r>
                    <a:r>
                      <a:rPr lang="en-US" sz="1600" b="0" i="0" dirty="0">
                        <a:solidFill>
                          <a:srgbClr val="FFFFFF"/>
                        </a:solidFill>
                        <a:latin typeface="Proxima Nova"/>
                      </a:rPr>
                      <a:t> (~75% occupancy) 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b="1" i="0" dirty="0">
                        <a:solidFill>
                          <a:srgbClr val="FFFFFF"/>
                        </a:solidFill>
                        <a:latin typeface="Proxima Nova"/>
                      </a:rPr>
                      <a:t>Delhi</a:t>
                    </a:r>
                    <a:r>
                      <a:rPr lang="en-US" sz="1600" b="0" i="0" dirty="0">
                        <a:solidFill>
                          <a:srgbClr val="FFFFFF"/>
                        </a:solidFill>
                        <a:latin typeface="Proxima Nova"/>
                      </a:rPr>
                      <a:t> (~72%) face critical strain compared to underutilized shelters in Pune and Hyderabad (&lt;35%).</a:t>
                    </a:r>
                  </a:p>
                  <a:p>
                    <a:endParaRPr lang="en-IN" sz="1600" dirty="0"/>
                  </a:p>
                </p:txBody>
              </p:sp>
            </p:grpSp>
            <p:pic>
              <p:nvPicPr>
                <p:cNvPr id="13" name="Picture 12" descr="A screenshot of a data&#10;&#10;AI-generated content may be incorrect.">
                  <a:extLst>
                    <a:ext uri="{FF2B5EF4-FFF2-40B4-BE49-F238E27FC236}">
                      <a16:creationId xmlns:a16="http://schemas.microsoft.com/office/drawing/2014/main" id="{B8825497-DAD7-DD9C-1A52-1B338D6033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03" y="445995"/>
                  <a:ext cx="3235476" cy="2395035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0" name="Picture 9" descr="A screenshot of a computer code&#10;&#10;AI-generated content may be incorrect.">
                <a:extLst>
                  <a:ext uri="{FF2B5EF4-FFF2-40B4-BE49-F238E27FC236}">
                    <a16:creationId xmlns:a16="http://schemas.microsoft.com/office/drawing/2014/main" id="{83CFB2B4-5DA4-4CE1-AE22-149E9379B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5239" y="998823"/>
                <a:ext cx="5270308" cy="24301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1" name="Graphic 30" descr="City with solid fill">
              <a:extLst>
                <a:ext uri="{FF2B5EF4-FFF2-40B4-BE49-F238E27FC236}">
                  <a16:creationId xmlns:a16="http://schemas.microsoft.com/office/drawing/2014/main" id="{6BE6ADE5-21EC-DAE3-85DE-BC63DA91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1396" y="3287025"/>
              <a:ext cx="457200" cy="4572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8C4078-1518-2357-6A5E-B21F7FB61BF2}"/>
              </a:ext>
            </a:extLst>
          </p:cNvPr>
          <p:cNvGrpSpPr/>
          <p:nvPr/>
        </p:nvGrpSpPr>
        <p:grpSpPr>
          <a:xfrm>
            <a:off x="3368520" y="0"/>
            <a:ext cx="8823480" cy="6858000"/>
            <a:chOff x="3368520" y="0"/>
            <a:chExt cx="8823480" cy="6858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34B7038-D73C-AFA2-F78D-6778C3F160E4}"/>
                </a:ext>
              </a:extLst>
            </p:cNvPr>
            <p:cNvGrpSpPr/>
            <p:nvPr/>
          </p:nvGrpSpPr>
          <p:grpSpPr>
            <a:xfrm>
              <a:off x="3368520" y="0"/>
              <a:ext cx="8823480" cy="6858000"/>
              <a:chOff x="3368520" y="0"/>
              <a:chExt cx="8823480" cy="6858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4FFC283-7342-5372-EFB1-68E8282345FD}"/>
                  </a:ext>
                </a:extLst>
              </p:cNvPr>
              <p:cNvGrpSpPr/>
              <p:nvPr/>
            </p:nvGrpSpPr>
            <p:grpSpPr>
              <a:xfrm>
                <a:off x="8756080" y="0"/>
                <a:ext cx="3435920" cy="6858000"/>
                <a:chOff x="4311941" y="0"/>
                <a:chExt cx="3758268" cy="6858000"/>
              </a:xfr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5D07B1C-C6C6-8297-C233-E4B38E3FC9C8}"/>
                    </a:ext>
                  </a:extLst>
                </p:cNvPr>
                <p:cNvGrpSpPr/>
                <p:nvPr/>
              </p:nvGrpSpPr>
              <p:grpSpPr>
                <a:xfrm>
                  <a:off x="4311941" y="0"/>
                  <a:ext cx="3758268" cy="6858000"/>
                  <a:chOff x="3162650" y="0"/>
                  <a:chExt cx="2793534" cy="6858000"/>
                </a:xfrm>
                <a:solidFill>
                  <a:srgbClr val="265264"/>
                </a:solidFill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A3CE097-DEC6-2871-E822-633D012EC858}"/>
                      </a:ext>
                    </a:extLst>
                  </p:cNvPr>
                  <p:cNvSpPr/>
                  <p:nvPr/>
                </p:nvSpPr>
                <p:spPr>
                  <a:xfrm>
                    <a:off x="3162650" y="0"/>
                    <a:ext cx="2793534" cy="6858000"/>
                  </a:xfrm>
                  <a:prstGeom prst="rect">
                    <a:avLst/>
                  </a:prstGeom>
                  <a:solidFill>
                    <a:srgbClr val="1D3F4C"/>
                  </a:solidFill>
                  <a:ln>
                    <a:noFill/>
                  </a:ln>
                  <a:effectLst>
                    <a:outerShdw blurRad="254000" dist="38100" sx="104000" sy="104000" algn="l" rotWithShape="0">
                      <a:prstClr val="black">
                        <a:alpha val="6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66BF444-1776-7A1B-26B7-59DF392D020A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011" y="3722615"/>
                    <a:ext cx="2432807" cy="2369880"/>
                  </a:xfrm>
                  <a:prstGeom prst="rect">
                    <a:avLst/>
                  </a:prstGeom>
                  <a:solidFill>
                    <a:srgbClr val="1D3F4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i="0" dirty="0">
                        <a:solidFill>
                          <a:srgbClr val="FFFFFF"/>
                        </a:solidFill>
                        <a:latin typeface="Proxima Nova"/>
                      </a:rPr>
                      <a:t>High-Risk Shelters</a:t>
                    </a:r>
                  </a:p>
                  <a:p>
                    <a:pPr algn="ctr"/>
                    <a:endParaRPr lang="en-US" sz="1600" b="1" i="0" dirty="0">
                      <a:solidFill>
                        <a:srgbClr val="FFFFFF"/>
                      </a:solidFill>
                      <a:latin typeface="Proxima Nova"/>
                    </a:endParaRP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b="0" i="0" dirty="0">
                        <a:solidFill>
                          <a:srgbClr val="FFFFFF"/>
                        </a:solidFill>
                        <a:latin typeface="Proxima Nova"/>
                      </a:rPr>
                      <a:t>Blue Cross Chennai (78.7%)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b="0" i="0" dirty="0">
                        <a:solidFill>
                          <a:srgbClr val="FFFFFF"/>
                        </a:solidFill>
                        <a:latin typeface="Proxima Nova"/>
                      </a:rPr>
                      <a:t>Care4Strays Chennai (78.3%)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b="0" i="0" dirty="0">
                        <a:solidFill>
                          <a:srgbClr val="FFFFFF"/>
                        </a:solidFill>
                        <a:latin typeface="Proxima Nova"/>
                      </a:rPr>
                      <a:t> CUPA Chennai (74.1%) nearing full capacity.</a:t>
                    </a:r>
                  </a:p>
                </p:txBody>
              </p:sp>
            </p:grpSp>
            <p:pic>
              <p:nvPicPr>
                <p:cNvPr id="22" name="Picture 21" descr="A screenshot of a computer&#10;&#10;AI-generated content may be incorrect.">
                  <a:extLst>
                    <a:ext uri="{FF2B5EF4-FFF2-40B4-BE49-F238E27FC236}">
                      <a16:creationId xmlns:a16="http://schemas.microsoft.com/office/drawing/2014/main" id="{2A3D3200-1A88-2CA7-CB9C-9E64603CC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35"/>
                <a:stretch>
                  <a:fillRect/>
                </a:stretch>
              </p:blipFill>
              <p:spPr>
                <a:xfrm>
                  <a:off x="4384681" y="765505"/>
                  <a:ext cx="3612778" cy="1552792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6" name="Picture 15" descr="A computer screen shot of a code&#10;&#10;AI-generated content may be incorrect.">
                <a:extLst>
                  <a:ext uri="{FF2B5EF4-FFF2-40B4-BE49-F238E27FC236}">
                    <a16:creationId xmlns:a16="http://schemas.microsoft.com/office/drawing/2014/main" id="{320E9365-C806-4CE3-CFBB-C7423E7DB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520" y="3838487"/>
                <a:ext cx="5270309" cy="23384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3" name="Graphic 32" descr="Building with solid fill">
              <a:extLst>
                <a:ext uri="{FF2B5EF4-FFF2-40B4-BE49-F238E27FC236}">
                  <a16:creationId xmlns:a16="http://schemas.microsoft.com/office/drawing/2014/main" id="{C971A2A4-2613-2925-EB1E-D61C976EA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85633" y="3265415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291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49CA8-3798-6678-41B6-AAB44800A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ECC2AB8-4451-C8F1-6DEC-58F79C2FF0CD}"/>
              </a:ext>
            </a:extLst>
          </p:cNvPr>
          <p:cNvSpPr txBox="1"/>
          <p:nvPr/>
        </p:nvSpPr>
        <p:spPr>
          <a:xfrm>
            <a:off x="3875714" y="121570"/>
            <a:ext cx="4737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52C3A"/>
                </a:solidFill>
                <a:latin typeface="Berlin Sans FB Demi" panose="020E0802020502020306" pitchFamily="34" charset="0"/>
              </a:rPr>
              <a:t>PHASE 3 : ADOPTION OUTCOMES</a:t>
            </a:r>
          </a:p>
          <a:p>
            <a:pPr algn="ctr"/>
            <a:r>
              <a:rPr lang="en-US" sz="1400" dirty="0">
                <a:solidFill>
                  <a:srgbClr val="152C3A"/>
                </a:solidFill>
              </a:rPr>
              <a:t>Trends in Adoption Success and Animal Preferences</a:t>
            </a:r>
          </a:p>
          <a:p>
            <a:pPr algn="ctr"/>
            <a:endParaRPr lang="en-IN" dirty="0">
              <a:solidFill>
                <a:srgbClr val="152C3A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D60724-6F49-B74D-F6FB-39A479864F40}"/>
              </a:ext>
            </a:extLst>
          </p:cNvPr>
          <p:cNvGrpSpPr/>
          <p:nvPr/>
        </p:nvGrpSpPr>
        <p:grpSpPr>
          <a:xfrm>
            <a:off x="-1" y="0"/>
            <a:ext cx="8655851" cy="6858000"/>
            <a:chOff x="-1" y="0"/>
            <a:chExt cx="8655851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417FFB7-844C-3F07-A245-4367E4D59FEB}"/>
                </a:ext>
              </a:extLst>
            </p:cNvPr>
            <p:cNvGrpSpPr/>
            <p:nvPr/>
          </p:nvGrpSpPr>
          <p:grpSpPr>
            <a:xfrm>
              <a:off x="-1" y="0"/>
              <a:ext cx="3338819" cy="6858000"/>
              <a:chOff x="-1" y="0"/>
              <a:chExt cx="2793535" cy="6858000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D993ABC-5A0A-3551-D72D-85E135FFE143}"/>
                  </a:ext>
                </a:extLst>
              </p:cNvPr>
              <p:cNvGrpSpPr/>
              <p:nvPr/>
            </p:nvGrpSpPr>
            <p:grpSpPr>
              <a:xfrm>
                <a:off x="-1" y="0"/>
                <a:ext cx="2793535" cy="6858000"/>
                <a:chOff x="-1" y="0"/>
                <a:chExt cx="2793535" cy="685800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1847800-55E4-89E9-D77D-989565B966A6}"/>
                    </a:ext>
                  </a:extLst>
                </p:cNvPr>
                <p:cNvGrpSpPr/>
                <p:nvPr/>
              </p:nvGrpSpPr>
              <p:grpSpPr>
                <a:xfrm>
                  <a:off x="-1" y="0"/>
                  <a:ext cx="2793535" cy="6858000"/>
                  <a:chOff x="-1" y="0"/>
                  <a:chExt cx="2793535" cy="6858000"/>
                </a:xfrm>
                <a:solidFill>
                  <a:srgbClr val="244D5E"/>
                </a:solidFill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C068BE8-440B-F525-244D-58ABC83FBD4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793534" cy="6858000"/>
                  </a:xfrm>
                  <a:prstGeom prst="rect">
                    <a:avLst/>
                  </a:prstGeom>
                  <a:solidFill>
                    <a:srgbClr val="1D3F4C"/>
                  </a:solidFill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8A3E57-71BA-4156-174B-99323721F5DA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3429000"/>
                    <a:ext cx="2793535" cy="2862322"/>
                  </a:xfrm>
                  <a:prstGeom prst="rect">
                    <a:avLst/>
                  </a:prstGeom>
                  <a:solidFill>
                    <a:srgbClr val="1D3F4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sz="1600" b="1" dirty="0">
                      <a:solidFill>
                        <a:srgbClr val="FFFFFF"/>
                      </a:solidFill>
                      <a:latin typeface="Proxima Nova"/>
                    </a:endParaRPr>
                  </a:p>
                  <a:p>
                    <a:pPr algn="ctr"/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Top Adoption Hubs</a:t>
                    </a:r>
                  </a:p>
                  <a:p>
                    <a:pPr algn="ctr"/>
                    <a:endParaRPr lang="en-US" sz="1600" b="1" dirty="0">
                      <a:solidFill>
                        <a:srgbClr val="FFFFFF"/>
                      </a:solidFill>
                      <a:latin typeface="Proxima Nova"/>
                    </a:endParaRP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Chennai</a:t>
                    </a: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 (Care4Strays – 39), </a:t>
                    </a: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Bangalore</a:t>
                    </a: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 (Blue Cross – 30),  </a:t>
                    </a: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Kolkata</a:t>
                    </a: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 (Blue Cross – 28) 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Lead in adoption counts, indicating concentrated adoption activity in a few shelters.</a:t>
                    </a:r>
                  </a:p>
                  <a:p>
                    <a:endParaRPr lang="en-IN" sz="1600" dirty="0"/>
                  </a:p>
                </p:txBody>
              </p:sp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E7141C0A-4654-E822-2FE8-7D44F425A2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0904" y="3341315"/>
                  <a:ext cx="304800" cy="304800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A screenshot of a computer">
                <a:extLst>
                  <a:ext uri="{FF2B5EF4-FFF2-40B4-BE49-F238E27FC236}">
                    <a16:creationId xmlns:a16="http://schemas.microsoft.com/office/drawing/2014/main" id="{3C59ADD5-F300-8F64-0FD6-A1FBC2A89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229" y="552457"/>
                <a:ext cx="2577053" cy="2194701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2" name="Picture 11" descr="A computer screen shot of text&#10;&#10;AI-generated content may be incorrect.">
              <a:extLst>
                <a:ext uri="{FF2B5EF4-FFF2-40B4-BE49-F238E27FC236}">
                  <a16:creationId xmlns:a16="http://schemas.microsoft.com/office/drawing/2014/main" id="{0A634226-9F10-47E2-F43A-64D9CF73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926" y="840949"/>
              <a:ext cx="5019924" cy="237093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609B5B-C72F-DB3E-C209-BBD920EAAC6F}"/>
              </a:ext>
            </a:extLst>
          </p:cNvPr>
          <p:cNvGrpSpPr/>
          <p:nvPr/>
        </p:nvGrpSpPr>
        <p:grpSpPr>
          <a:xfrm>
            <a:off x="3610205" y="0"/>
            <a:ext cx="8581796" cy="6858000"/>
            <a:chOff x="3610205" y="0"/>
            <a:chExt cx="8581796" cy="6858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107BD0-A4AC-C6E1-CD17-7591CDC93444}"/>
                </a:ext>
              </a:extLst>
            </p:cNvPr>
            <p:cNvGrpSpPr/>
            <p:nvPr/>
          </p:nvGrpSpPr>
          <p:grpSpPr>
            <a:xfrm>
              <a:off x="8853182" y="0"/>
              <a:ext cx="3338819" cy="6858000"/>
              <a:chOff x="3162650" y="0"/>
              <a:chExt cx="2793534" cy="6858000"/>
            </a:xfrm>
            <a:solidFill>
              <a:srgbClr val="1D3F4C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A8ABFE1-C026-DE1C-0B04-9EF87B1D4341}"/>
                  </a:ext>
                </a:extLst>
              </p:cNvPr>
              <p:cNvGrpSpPr/>
              <p:nvPr/>
            </p:nvGrpSpPr>
            <p:grpSpPr>
              <a:xfrm>
                <a:off x="3162650" y="0"/>
                <a:ext cx="2793534" cy="6858000"/>
                <a:chOff x="3162650" y="0"/>
                <a:chExt cx="2793534" cy="6858000"/>
              </a:xfrm>
              <a:grpFill/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AAE7EC8-D8A0-11EB-9F1C-7C695A5BC369}"/>
                    </a:ext>
                  </a:extLst>
                </p:cNvPr>
                <p:cNvGrpSpPr/>
                <p:nvPr/>
              </p:nvGrpSpPr>
              <p:grpSpPr>
                <a:xfrm>
                  <a:off x="3162650" y="0"/>
                  <a:ext cx="2793534" cy="6858000"/>
                  <a:chOff x="3162650" y="0"/>
                  <a:chExt cx="2793534" cy="6858000"/>
                </a:xfrm>
                <a:grpFill/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1FE91E9D-56FB-66E9-A229-AC219608D542}"/>
                      </a:ext>
                    </a:extLst>
                  </p:cNvPr>
                  <p:cNvSpPr/>
                  <p:nvPr/>
                </p:nvSpPr>
                <p:spPr>
                  <a:xfrm>
                    <a:off x="3162650" y="0"/>
                    <a:ext cx="2793534" cy="68580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254000" dist="38100" sx="104000" sy="104000" algn="l" rotWithShape="0">
                      <a:prstClr val="black">
                        <a:alpha val="6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DA4349A-A0EE-E1FF-FBEE-54ACE4CE4F5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011" y="3722615"/>
                    <a:ext cx="2432807" cy="2215991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 Success Rates</a:t>
                    </a:r>
                  </a:p>
                  <a:p>
                    <a:pPr algn="ctr"/>
                    <a:endParaRPr lang="en-US" sz="1600" b="1" dirty="0">
                      <a:solidFill>
                        <a:srgbClr val="FFFFFF"/>
                      </a:solidFill>
                      <a:latin typeface="Proxima Nova"/>
                    </a:endParaRP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Wide disparity across shelters 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Care4Strays </a:t>
                    </a: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Chennai</a:t>
                    </a: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 reaches </a:t>
                    </a: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37%</a:t>
                    </a: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 success while Blue Cross </a:t>
                    </a: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Hyderabad</a:t>
                    </a: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 reports </a:t>
                    </a:r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2% </a:t>
                    </a: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, showing uneven performance.</a:t>
                    </a:r>
                  </a:p>
                </p:txBody>
              </p:sp>
            </p:grp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C780CBB-998F-A3B7-0F8A-6F692EB8BD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7896" y="3352325"/>
                  <a:ext cx="304800" cy="30480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24" name="Picture 23" descr="A screenshot of a table&#10;&#10;AI-generated content may be incorrect.">
                <a:extLst>
                  <a:ext uri="{FF2B5EF4-FFF2-40B4-BE49-F238E27FC236}">
                    <a16:creationId xmlns:a16="http://schemas.microsoft.com/office/drawing/2014/main" id="{CC8CBEC5-D663-47E5-DBC1-BDA756AB8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7895" y="426951"/>
                <a:ext cx="2543038" cy="23202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2" name="Picture 21" descr="A computer screen shot of a code&#10;&#10;AI-generated content may be incorrect.">
              <a:extLst>
                <a:ext uri="{FF2B5EF4-FFF2-40B4-BE49-F238E27FC236}">
                  <a16:creationId xmlns:a16="http://schemas.microsoft.com/office/drawing/2014/main" id="{67A1ACF8-6D3E-7E6F-B108-2BCCFA198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205" y="3646115"/>
              <a:ext cx="5045645" cy="2536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45295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AA3A3-B112-67DC-D6A4-8F602C568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F4CFFB-B3F1-FCA2-024A-78D58710FED4}"/>
              </a:ext>
            </a:extLst>
          </p:cNvPr>
          <p:cNvSpPr txBox="1"/>
          <p:nvPr/>
        </p:nvSpPr>
        <p:spPr>
          <a:xfrm>
            <a:off x="3311161" y="142953"/>
            <a:ext cx="4846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rgbClr val="152C3A"/>
                </a:solidFill>
                <a:latin typeface="Berlin Sans FB Demi" panose="020E0802020502020306" pitchFamily="34" charset="0"/>
              </a:rPr>
              <a:t>PHASE 3 : ADOPTION OUTCOMES</a:t>
            </a:r>
          </a:p>
          <a:p>
            <a:pPr algn="ctr"/>
            <a:r>
              <a:rPr lang="en-US" sz="1400" dirty="0">
                <a:solidFill>
                  <a:srgbClr val="152C3A"/>
                </a:solidFill>
              </a:rPr>
              <a:t>Trends in Adoption Success and Animal Preferences</a:t>
            </a:r>
          </a:p>
          <a:p>
            <a:pPr algn="ctr"/>
            <a:endParaRPr lang="en-IN" dirty="0">
              <a:solidFill>
                <a:srgbClr val="152C3A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408D2E-ADD2-4760-97EF-FDACE64B19AC}"/>
              </a:ext>
            </a:extLst>
          </p:cNvPr>
          <p:cNvGrpSpPr/>
          <p:nvPr/>
        </p:nvGrpSpPr>
        <p:grpSpPr>
          <a:xfrm>
            <a:off x="-1" y="0"/>
            <a:ext cx="8357307" cy="6858000"/>
            <a:chOff x="-1" y="0"/>
            <a:chExt cx="8357307" cy="685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78C657-4FF7-F3F4-CE47-EDC662159D71}"/>
                </a:ext>
              </a:extLst>
            </p:cNvPr>
            <p:cNvGrpSpPr/>
            <p:nvPr/>
          </p:nvGrpSpPr>
          <p:grpSpPr>
            <a:xfrm>
              <a:off x="-1" y="0"/>
              <a:ext cx="2793534" cy="6858000"/>
              <a:chOff x="6325300" y="0"/>
              <a:chExt cx="2793534" cy="6858000"/>
            </a:xfrm>
            <a:solidFill>
              <a:srgbClr val="1D3F4C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68CEAC8-F77D-49F8-D25A-017B417DB905}"/>
                  </a:ext>
                </a:extLst>
              </p:cNvPr>
              <p:cNvGrpSpPr/>
              <p:nvPr/>
            </p:nvGrpSpPr>
            <p:grpSpPr>
              <a:xfrm>
                <a:off x="6325300" y="0"/>
                <a:ext cx="2793534" cy="6858000"/>
                <a:chOff x="6325300" y="0"/>
                <a:chExt cx="2793534" cy="6858000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A083AA5-B5D1-8C93-72D4-3A4C019616C6}"/>
                    </a:ext>
                  </a:extLst>
                </p:cNvPr>
                <p:cNvGrpSpPr/>
                <p:nvPr/>
              </p:nvGrpSpPr>
              <p:grpSpPr>
                <a:xfrm>
                  <a:off x="6325300" y="0"/>
                  <a:ext cx="2793534" cy="6858000"/>
                  <a:chOff x="6325300" y="0"/>
                  <a:chExt cx="2793534" cy="6858000"/>
                </a:xfrm>
                <a:grpFill/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11F8048-C734-B74F-96D6-10D1896DFAA0}"/>
                      </a:ext>
                    </a:extLst>
                  </p:cNvPr>
                  <p:cNvSpPr/>
                  <p:nvPr/>
                </p:nvSpPr>
                <p:spPr>
                  <a:xfrm>
                    <a:off x="6325300" y="0"/>
                    <a:ext cx="2793534" cy="68580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254000" dist="38100" sx="104000" sy="104000" algn="l" rotWithShape="0">
                      <a:prstClr val="black">
                        <a:alpha val="6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0829AAD-DEBC-B046-0234-B4D612DA10B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5300" y="3722615"/>
                    <a:ext cx="2734809" cy="2616101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FFFFFF"/>
                        </a:solidFill>
                        <a:latin typeface="Proxima Nova"/>
                      </a:rPr>
                      <a:t>Adoption Speed</a:t>
                    </a:r>
                  </a:p>
                  <a:p>
                    <a:pPr algn="ctr"/>
                    <a:endParaRPr lang="en-US" sz="1600" b="1" dirty="0">
                      <a:solidFill>
                        <a:srgbClr val="FFFFFF"/>
                      </a:solidFill>
                      <a:latin typeface="Proxima Nova"/>
                    </a:endParaRP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Dogs are adopted in ~732 days, slightly faster than Cats (~810 days). 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US" sz="1600" dirty="0">
                        <a:solidFill>
                          <a:srgbClr val="FFFFFF"/>
                        </a:solidFill>
                        <a:latin typeface="Proxima Nova"/>
                      </a:rPr>
                      <a:t>Yet both remain excessively long wait times, often over 2 years.</a:t>
                    </a:r>
                  </a:p>
                  <a:p>
                    <a:endParaRPr lang="en-IN" sz="1600" dirty="0"/>
                  </a:p>
                </p:txBody>
              </p:sp>
            </p:grp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B9DA1CB-C14F-2466-4A76-390F6EEA8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40304" y="3341315"/>
                  <a:ext cx="304800" cy="30480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26" name="Picture 25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133D7986-CA8A-E7AA-956E-B8FFBA748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3573" y="1130579"/>
                <a:ext cx="2476988" cy="103887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1" name="Picture 30" descr="A computer screen shot of a code&#10;&#10;AI-generated content may be incorrect.">
              <a:extLst>
                <a:ext uri="{FF2B5EF4-FFF2-40B4-BE49-F238E27FC236}">
                  <a16:creationId xmlns:a16="http://schemas.microsoft.com/office/drawing/2014/main" id="{2323DAA3-BF8E-7414-F854-66DF3AA42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942" y="824305"/>
              <a:ext cx="5265364" cy="257038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CBE63B-C5F6-017E-AF27-78099B88DC11}"/>
              </a:ext>
            </a:extLst>
          </p:cNvPr>
          <p:cNvGrpSpPr/>
          <p:nvPr/>
        </p:nvGrpSpPr>
        <p:grpSpPr>
          <a:xfrm>
            <a:off x="3111754" y="0"/>
            <a:ext cx="9080246" cy="6858000"/>
            <a:chOff x="3111754" y="0"/>
            <a:chExt cx="9080246" cy="6858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AC95524-C305-66FA-4353-F9E42DDC8E67}"/>
                </a:ext>
              </a:extLst>
            </p:cNvPr>
            <p:cNvGrpSpPr/>
            <p:nvPr/>
          </p:nvGrpSpPr>
          <p:grpSpPr>
            <a:xfrm>
              <a:off x="8598716" y="0"/>
              <a:ext cx="3593284" cy="6858000"/>
              <a:chOff x="9398466" y="0"/>
              <a:chExt cx="2793534" cy="6858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CE00296-5506-2F8C-9A29-91B145C6511E}"/>
                  </a:ext>
                </a:extLst>
              </p:cNvPr>
              <p:cNvGrpSpPr/>
              <p:nvPr/>
            </p:nvGrpSpPr>
            <p:grpSpPr>
              <a:xfrm>
                <a:off x="9398466" y="0"/>
                <a:ext cx="2793534" cy="6858000"/>
                <a:chOff x="9398466" y="0"/>
                <a:chExt cx="2793534" cy="685800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A4ED47F-9939-CC37-9706-0594FCD4C05D}"/>
                    </a:ext>
                  </a:extLst>
                </p:cNvPr>
                <p:cNvGrpSpPr/>
                <p:nvPr/>
              </p:nvGrpSpPr>
              <p:grpSpPr>
                <a:xfrm>
                  <a:off x="9398466" y="0"/>
                  <a:ext cx="2793534" cy="6858000"/>
                  <a:chOff x="9398466" y="0"/>
                  <a:chExt cx="2793534" cy="6858000"/>
                </a:xfrm>
                <a:solidFill>
                  <a:srgbClr val="1D3F4C"/>
                </a:solidFill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6798769-3863-7FD3-75AE-5181849C3959}"/>
                      </a:ext>
                    </a:extLst>
                  </p:cNvPr>
                  <p:cNvSpPr/>
                  <p:nvPr/>
                </p:nvSpPr>
                <p:spPr>
                  <a:xfrm>
                    <a:off x="9398466" y="0"/>
                    <a:ext cx="2793534" cy="68580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254000" dist="38100" sx="104000" sy="104000" algn="l" rotWithShape="0">
                      <a:prstClr val="black">
                        <a:alpha val="6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389A632-273B-6303-2B3D-0CAF8C580E4E}"/>
                      </a:ext>
                    </a:extLst>
                  </p:cNvPr>
                  <p:cNvSpPr txBox="1"/>
                  <p:nvPr/>
                </p:nvSpPr>
                <p:spPr>
                  <a:xfrm>
                    <a:off x="9613784" y="3768781"/>
                    <a:ext cx="2506210" cy="30162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600" b="1" dirty="0">
                        <a:solidFill>
                          <a:srgbClr val="FFFFFF"/>
                        </a:solidFill>
                        <a:latin typeface="Proxima Nova"/>
                      </a:rPr>
                      <a:t>Breed Bias</a:t>
                    </a:r>
                  </a:p>
                  <a:p>
                    <a:pPr algn="ctr"/>
                    <a:endParaRPr lang="en-IN" sz="1600" b="1" dirty="0">
                      <a:solidFill>
                        <a:srgbClr val="FFFFFF"/>
                      </a:solidFill>
                      <a:latin typeface="Proxima Nova"/>
                    </a:endParaRP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IN" sz="1600" dirty="0">
                        <a:solidFill>
                          <a:srgbClr val="FFFFFF"/>
                        </a:solidFill>
                        <a:latin typeface="Proxima Nova"/>
                      </a:rPr>
                      <a:t>Dogs: Indies (79), Dachshunds (15), Shih Tzus (14). 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IN" sz="1600" dirty="0">
                        <a:solidFill>
                          <a:srgbClr val="FFFFFF"/>
                        </a:solidFill>
                        <a:latin typeface="Proxima Nova"/>
                      </a:rPr>
                      <a:t>Cats: Mixed (51), Siamese (13), Tabby (9).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IN" sz="1600" dirty="0">
                        <a:solidFill>
                          <a:srgbClr val="FFFFFF"/>
                        </a:solidFill>
                        <a:latin typeface="Proxima Nova"/>
                      </a:rPr>
                      <a:t> Preferences shape adoption outcomes.</a:t>
                    </a:r>
                  </a:p>
                  <a:p>
                    <a:endParaRPr lang="en-IN" sz="1600" dirty="0"/>
                  </a:p>
                </p:txBody>
              </p:sp>
            </p:grp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F32053A-F0F9-8913-3A1D-060584E2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42833" y="3352325"/>
                  <a:ext cx="304800" cy="304800"/>
                </a:xfrm>
                <a:prstGeom prst="rect">
                  <a:avLst/>
                </a:prstGeom>
              </p:spPr>
            </p:pic>
          </p:grpSp>
          <p:pic>
            <p:nvPicPr>
              <p:cNvPr id="32" name="Picture 31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F072957D-48E9-10A8-5EDC-91E4D6996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7"/>
              <a:stretch>
                <a:fillRect/>
              </a:stretch>
            </p:blipFill>
            <p:spPr>
              <a:xfrm>
                <a:off x="9501183" y="824305"/>
                <a:ext cx="2619500" cy="1648128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8" name="Picture 37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C847B5CD-779E-D637-F0DE-84D5D24D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754" y="3463313"/>
              <a:ext cx="5245552" cy="29794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97284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PET ADOPTIONS</Template>
  <TotalTime>141</TotalTime>
  <Words>1191</Words>
  <Application>Microsoft Office PowerPoint</Application>
  <PresentationFormat>Widescreen</PresentationFormat>
  <Paragraphs>158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Berlin Sans FB Demi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Kavya</dc:creator>
  <cp:lastModifiedBy>Kavya</cp:lastModifiedBy>
  <cp:revision>2</cp:revision>
  <dcterms:created xsi:type="dcterms:W3CDTF">2025-10-03T18:09:31Z</dcterms:created>
  <dcterms:modified xsi:type="dcterms:W3CDTF">2025-10-03T20:40:21Z</dcterms:modified>
</cp:coreProperties>
</file>